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9" r:id="rId1"/>
  </p:sldMasterIdLst>
  <p:notesMasterIdLst>
    <p:notesMasterId r:id="rId17"/>
  </p:notesMasterIdLst>
  <p:handoutMasterIdLst>
    <p:handoutMasterId r:id="rId18"/>
  </p:handoutMasterIdLst>
  <p:sldIdLst>
    <p:sldId id="765" r:id="rId2"/>
    <p:sldId id="838" r:id="rId3"/>
    <p:sldId id="845" r:id="rId4"/>
    <p:sldId id="888" r:id="rId5"/>
    <p:sldId id="881" r:id="rId6"/>
    <p:sldId id="891" r:id="rId7"/>
    <p:sldId id="883" r:id="rId8"/>
    <p:sldId id="884" r:id="rId9"/>
    <p:sldId id="889" r:id="rId10"/>
    <p:sldId id="886" r:id="rId11"/>
    <p:sldId id="849" r:id="rId12"/>
    <p:sldId id="857" r:id="rId13"/>
    <p:sldId id="892" r:id="rId14"/>
    <p:sldId id="887" r:id="rId15"/>
    <p:sldId id="836" r:id="rId16"/>
  </p:sldIdLst>
  <p:sldSz cx="9144000" cy="6858000" type="screen4x3"/>
  <p:notesSz cx="6797675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9BC0105-9BC2-4133-8923-F215EE462018}">
          <p14:sldIdLst>
            <p14:sldId id="765"/>
            <p14:sldId id="838"/>
            <p14:sldId id="845"/>
            <p14:sldId id="888"/>
            <p14:sldId id="881"/>
            <p14:sldId id="891"/>
            <p14:sldId id="883"/>
            <p14:sldId id="884"/>
            <p14:sldId id="889"/>
            <p14:sldId id="886"/>
            <p14:sldId id="849"/>
            <p14:sldId id="857"/>
            <p14:sldId id="892"/>
            <p14:sldId id="887"/>
          </p14:sldIdLst>
        </p14:section>
        <p14:section name="Раздел без заголовка" id="{0E3D48F3-C070-4032-852B-829EA8E56468}">
          <p14:sldIdLst>
            <p14:sldId id="83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11D54"/>
    <a:srgbClr val="E5FCFF"/>
    <a:srgbClr val="FFFDFB"/>
    <a:srgbClr val="EDFCFD"/>
    <a:srgbClr val="FF0066"/>
    <a:srgbClr val="0FC4EF"/>
    <a:srgbClr val="082FAC"/>
    <a:srgbClr val="F7F7F7"/>
    <a:srgbClr val="EDEFE5"/>
    <a:srgbClr val="FFEA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32528C-11C5-4359-A646-0D5BEE56CF3E}" v="3" dt="2024-12-09T18:51:34.942"/>
    <p1510:client id="{358AC63B-F917-457C-A31D-7BD03CC06529}" v="199" dt="2024-12-09T19:34:17.413"/>
  </p1510:revLst>
</p1510:revInfo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92" autoAdjust="0"/>
    <p:restoredTop sz="89266" autoAdjust="0"/>
  </p:normalViewPr>
  <p:slideViewPr>
    <p:cSldViewPr>
      <p:cViewPr varScale="1">
        <p:scale>
          <a:sx n="100" d="100"/>
          <a:sy n="100" d="100"/>
        </p:scale>
        <p:origin x="780" y="102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04" y="-96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Гость" userId="fea4734f4a4baeb1" providerId="Windows Live" clId="Web-{0132528C-11C5-4359-A646-0D5BEE56CF3E}"/>
    <pc:docChg chg="modSld">
      <pc:chgData name="Гость" userId="fea4734f4a4baeb1" providerId="Windows Live" clId="Web-{0132528C-11C5-4359-A646-0D5BEE56CF3E}" dt="2024-12-09T18:51:34.942" v="2" actId="20577"/>
      <pc:docMkLst>
        <pc:docMk/>
      </pc:docMkLst>
      <pc:sldChg chg="modSp">
        <pc:chgData name="Гость" userId="fea4734f4a4baeb1" providerId="Windows Live" clId="Web-{0132528C-11C5-4359-A646-0D5BEE56CF3E}" dt="2024-12-09T18:51:34.942" v="2" actId="20577"/>
        <pc:sldMkLst>
          <pc:docMk/>
          <pc:sldMk cId="4220727147" sldId="886"/>
        </pc:sldMkLst>
        <pc:spChg chg="mod">
          <ac:chgData name="Гость" userId="fea4734f4a4baeb1" providerId="Windows Live" clId="Web-{0132528C-11C5-4359-A646-0D5BEE56CF3E}" dt="2024-12-09T18:51:34.942" v="2" actId="20577"/>
          <ac:spMkLst>
            <pc:docMk/>
            <pc:sldMk cId="4220727147" sldId="886"/>
            <ac:spMk id="14344" creationId="{00000000-0000-0000-0000-000000000000}"/>
          </ac:spMkLst>
        </pc:spChg>
      </pc:sldChg>
    </pc:docChg>
  </pc:docChgLst>
  <pc:docChgLst>
    <pc:chgData name="Гость" userId="fea4734f4a4baeb1" providerId="Windows Live" clId="Web-{358AC63B-F917-457C-A31D-7BD03CC06529}"/>
    <pc:docChg chg="addSld delSld modSld modSection">
      <pc:chgData name="Гость" userId="fea4734f4a4baeb1" providerId="Windows Live" clId="Web-{358AC63B-F917-457C-A31D-7BD03CC06529}" dt="2024-12-09T19:34:17.413" v="173" actId="20577"/>
      <pc:docMkLst>
        <pc:docMk/>
      </pc:docMkLst>
      <pc:sldChg chg="addSp delSp modSp">
        <pc:chgData name="Гость" userId="fea4734f4a4baeb1" providerId="Windows Live" clId="Web-{358AC63B-F917-457C-A31D-7BD03CC06529}" dt="2024-12-09T19:32:35.691" v="168" actId="20577"/>
        <pc:sldMkLst>
          <pc:docMk/>
          <pc:sldMk cId="738603307" sldId="849"/>
        </pc:sldMkLst>
        <pc:spChg chg="add mod">
          <ac:chgData name="Гость" userId="fea4734f4a4baeb1" providerId="Windows Live" clId="Web-{358AC63B-F917-457C-A31D-7BD03CC06529}" dt="2024-12-09T19:09:10.537" v="90" actId="14100"/>
          <ac:spMkLst>
            <pc:docMk/>
            <pc:sldMk cId="738603307" sldId="849"/>
            <ac:spMk id="2" creationId="{8293CD8F-4350-5C0F-D34E-856781D1B787}"/>
          </ac:spMkLst>
        </pc:spChg>
        <pc:spChg chg="add del mod">
          <ac:chgData name="Гость" userId="fea4734f4a4baeb1" providerId="Windows Live" clId="Web-{358AC63B-F917-457C-A31D-7BD03CC06529}" dt="2024-12-09T19:08:49.911" v="88"/>
          <ac:spMkLst>
            <pc:docMk/>
            <pc:sldMk cId="738603307" sldId="849"/>
            <ac:spMk id="3" creationId="{50E7AD83-EEA8-C336-2F75-F8AC90405970}"/>
          </ac:spMkLst>
        </pc:spChg>
        <pc:spChg chg="mod">
          <ac:chgData name="Гость" userId="fea4734f4a4baeb1" providerId="Windows Live" clId="Web-{358AC63B-F917-457C-A31D-7BD03CC06529}" dt="2024-12-09T19:10:01.851" v="96" actId="14100"/>
          <ac:spMkLst>
            <pc:docMk/>
            <pc:sldMk cId="738603307" sldId="849"/>
            <ac:spMk id="11" creationId="{00000000-0000-0000-0000-000000000000}"/>
          </ac:spMkLst>
        </pc:spChg>
        <pc:spChg chg="mod">
          <ac:chgData name="Гость" userId="fea4734f4a4baeb1" providerId="Windows Live" clId="Web-{358AC63B-F917-457C-A31D-7BD03CC06529}" dt="2024-12-09T19:09:57.554" v="95" actId="14100"/>
          <ac:spMkLst>
            <pc:docMk/>
            <pc:sldMk cId="738603307" sldId="849"/>
            <ac:spMk id="14" creationId="{00000000-0000-0000-0000-000000000000}"/>
          </ac:spMkLst>
        </pc:spChg>
        <pc:spChg chg="mod">
          <ac:chgData name="Гость" userId="fea4734f4a4baeb1" providerId="Windows Live" clId="Web-{358AC63B-F917-457C-A31D-7BD03CC06529}" dt="2024-12-09T19:10:34.180" v="100" actId="14100"/>
          <ac:spMkLst>
            <pc:docMk/>
            <pc:sldMk cId="738603307" sldId="849"/>
            <ac:spMk id="22" creationId="{00000000-0000-0000-0000-000000000000}"/>
          </ac:spMkLst>
        </pc:spChg>
        <pc:spChg chg="mod">
          <ac:chgData name="Гость" userId="fea4734f4a4baeb1" providerId="Windows Live" clId="Web-{358AC63B-F917-457C-A31D-7BD03CC06529}" dt="2024-12-09T19:32:35.691" v="168" actId="20577"/>
          <ac:spMkLst>
            <pc:docMk/>
            <pc:sldMk cId="738603307" sldId="849"/>
            <ac:spMk id="6146" creationId="{00000000-0000-0000-0000-000000000000}"/>
          </ac:spMkLst>
        </pc:spChg>
      </pc:sldChg>
      <pc:sldChg chg="modSp">
        <pc:chgData name="Гость" userId="fea4734f4a4baeb1" providerId="Windows Live" clId="Web-{358AC63B-F917-457C-A31D-7BD03CC06529}" dt="2024-12-09T19:32:41.348" v="169" actId="20577"/>
        <pc:sldMkLst>
          <pc:docMk/>
          <pc:sldMk cId="430508374" sldId="857"/>
        </pc:sldMkLst>
        <pc:spChg chg="mod">
          <ac:chgData name="Гость" userId="fea4734f4a4baeb1" providerId="Windows Live" clId="Web-{358AC63B-F917-457C-A31D-7BD03CC06529}" dt="2024-12-09T19:32:41.348" v="169" actId="20577"/>
          <ac:spMkLst>
            <pc:docMk/>
            <pc:sldMk cId="430508374" sldId="857"/>
            <ac:spMk id="3074" creationId="{00000000-0000-0000-0000-000000000000}"/>
          </ac:spMkLst>
        </pc:spChg>
      </pc:sldChg>
      <pc:sldChg chg="modSp">
        <pc:chgData name="Гость" userId="fea4734f4a4baeb1" providerId="Windows Live" clId="Web-{358AC63B-F917-457C-A31D-7BD03CC06529}" dt="2024-12-09T19:19:05.400" v="107" actId="20577"/>
        <pc:sldMkLst>
          <pc:docMk/>
          <pc:sldMk cId="3126830014" sldId="884"/>
        </pc:sldMkLst>
        <pc:spChg chg="mod">
          <ac:chgData name="Гость" userId="fea4734f4a4baeb1" providerId="Windows Live" clId="Web-{358AC63B-F917-457C-A31D-7BD03CC06529}" dt="2024-12-09T19:19:05.400" v="107" actId="20577"/>
          <ac:spMkLst>
            <pc:docMk/>
            <pc:sldMk cId="3126830014" sldId="884"/>
            <ac:spMk id="7176" creationId="{00000000-0000-0000-0000-000000000000}"/>
          </ac:spMkLst>
        </pc:spChg>
      </pc:sldChg>
      <pc:sldChg chg="modSp">
        <pc:chgData name="Гость" userId="fea4734f4a4baeb1" providerId="Windows Live" clId="Web-{358AC63B-F917-457C-A31D-7BD03CC06529}" dt="2024-12-09T19:32:24.347" v="167" actId="20577"/>
        <pc:sldMkLst>
          <pc:docMk/>
          <pc:sldMk cId="4220727147" sldId="886"/>
        </pc:sldMkLst>
        <pc:spChg chg="mod">
          <ac:chgData name="Гость" userId="fea4734f4a4baeb1" providerId="Windows Live" clId="Web-{358AC63B-F917-457C-A31D-7BD03CC06529}" dt="2024-12-09T19:00:22.973" v="63" actId="1076"/>
          <ac:spMkLst>
            <pc:docMk/>
            <pc:sldMk cId="4220727147" sldId="886"/>
            <ac:spMk id="8" creationId="{00000000-0000-0000-0000-000000000000}"/>
          </ac:spMkLst>
        </pc:spChg>
        <pc:spChg chg="mod">
          <ac:chgData name="Гость" userId="fea4734f4a4baeb1" providerId="Windows Live" clId="Web-{358AC63B-F917-457C-A31D-7BD03CC06529}" dt="2024-12-09T19:09:38.569" v="92" actId="14100"/>
          <ac:spMkLst>
            <pc:docMk/>
            <pc:sldMk cId="4220727147" sldId="886"/>
            <ac:spMk id="11" creationId="{00000000-0000-0000-0000-000000000000}"/>
          </ac:spMkLst>
        </pc:spChg>
        <pc:spChg chg="mod">
          <ac:chgData name="Гость" userId="fea4734f4a4baeb1" providerId="Windows Live" clId="Web-{358AC63B-F917-457C-A31D-7BD03CC06529}" dt="2024-12-09T19:09:46.460" v="94" actId="14100"/>
          <ac:spMkLst>
            <pc:docMk/>
            <pc:sldMk cId="4220727147" sldId="886"/>
            <ac:spMk id="17" creationId="{00000000-0000-0000-0000-000000000000}"/>
          </ac:spMkLst>
        </pc:spChg>
        <pc:spChg chg="mod">
          <ac:chgData name="Гость" userId="fea4734f4a4baeb1" providerId="Windows Live" clId="Web-{358AC63B-F917-457C-A31D-7BD03CC06529}" dt="2024-12-09T19:32:24.347" v="167" actId="20577"/>
          <ac:spMkLst>
            <pc:docMk/>
            <pc:sldMk cId="4220727147" sldId="886"/>
            <ac:spMk id="14338" creationId="{00000000-0000-0000-0000-000000000000}"/>
          </ac:spMkLst>
        </pc:spChg>
        <pc:spChg chg="mod">
          <ac:chgData name="Гость" userId="fea4734f4a4baeb1" providerId="Windows Live" clId="Web-{358AC63B-F917-457C-A31D-7BD03CC06529}" dt="2024-12-09T19:00:13.645" v="62" actId="20577"/>
          <ac:spMkLst>
            <pc:docMk/>
            <pc:sldMk cId="4220727147" sldId="886"/>
            <ac:spMk id="14344" creationId="{00000000-0000-0000-0000-000000000000}"/>
          </ac:spMkLst>
        </pc:spChg>
      </pc:sldChg>
      <pc:sldChg chg="modSp">
        <pc:chgData name="Гость" userId="fea4734f4a4baeb1" providerId="Windows Live" clId="Web-{358AC63B-F917-457C-A31D-7BD03CC06529}" dt="2024-12-09T19:32:49.161" v="170" actId="20577"/>
        <pc:sldMkLst>
          <pc:docMk/>
          <pc:sldMk cId="2330691427" sldId="887"/>
        </pc:sldMkLst>
        <pc:spChg chg="mod">
          <ac:chgData name="Гость" userId="fea4734f4a4baeb1" providerId="Windows Live" clId="Web-{358AC63B-F917-457C-A31D-7BD03CC06529}" dt="2024-12-09T19:11:27.463" v="102" actId="20577"/>
          <ac:spMkLst>
            <pc:docMk/>
            <pc:sldMk cId="2330691427" sldId="887"/>
            <ac:spMk id="3" creationId="{00000000-0000-0000-0000-000000000000}"/>
          </ac:spMkLst>
        </pc:spChg>
        <pc:spChg chg="mod">
          <ac:chgData name="Гость" userId="fea4734f4a4baeb1" providerId="Windows Live" clId="Web-{358AC63B-F917-457C-A31D-7BD03CC06529}" dt="2024-12-09T19:32:49.161" v="170" actId="20577"/>
          <ac:spMkLst>
            <pc:docMk/>
            <pc:sldMk cId="2330691427" sldId="887"/>
            <ac:spMk id="3074" creationId="{00000000-0000-0000-0000-000000000000}"/>
          </ac:spMkLst>
        </pc:spChg>
      </pc:sldChg>
      <pc:sldChg chg="new del">
        <pc:chgData name="Гость" userId="fea4734f4a4baeb1" providerId="Windows Live" clId="Web-{358AC63B-F917-457C-A31D-7BD03CC06529}" dt="2024-12-09T19:20:21.480" v="109"/>
        <pc:sldMkLst>
          <pc:docMk/>
          <pc:sldMk cId="582918507" sldId="889"/>
        </pc:sldMkLst>
      </pc:sldChg>
      <pc:sldChg chg="modSp new">
        <pc:chgData name="Гость" userId="fea4734f4a4baeb1" providerId="Windows Live" clId="Web-{358AC63B-F917-457C-A31D-7BD03CC06529}" dt="2024-12-09T19:34:17.413" v="173" actId="20577"/>
        <pc:sldMkLst>
          <pc:docMk/>
          <pc:sldMk cId="1405646771" sldId="889"/>
        </pc:sldMkLst>
        <pc:spChg chg="mod">
          <ac:chgData name="Гость" userId="fea4734f4a4baeb1" providerId="Windows Live" clId="Web-{358AC63B-F917-457C-A31D-7BD03CC06529}" dt="2024-12-09T19:31:01.126" v="166" actId="14100"/>
          <ac:spMkLst>
            <pc:docMk/>
            <pc:sldMk cId="1405646771" sldId="889"/>
            <ac:spMk id="2" creationId="{13702263-6BA8-D841-84B5-BA6B9343F7B0}"/>
          </ac:spMkLst>
        </pc:spChg>
        <pc:spChg chg="mod">
          <ac:chgData name="Гость" userId="fea4734f4a4baeb1" providerId="Windows Live" clId="Web-{358AC63B-F917-457C-A31D-7BD03CC06529}" dt="2024-12-09T19:34:17.413" v="173" actId="20577"/>
          <ac:spMkLst>
            <pc:docMk/>
            <pc:sldMk cId="1405646771" sldId="889"/>
            <ac:spMk id="3" creationId="{BFC798C6-10C0-A4A4-C57A-92531B00899E}"/>
          </ac:spMkLst>
        </pc:spChg>
      </pc:sldChg>
      <pc:sldChg chg="new del">
        <pc:chgData name="Гость" userId="fea4734f4a4baeb1" providerId="Windows Live" clId="Web-{358AC63B-F917-457C-A31D-7BD03CC06529}" dt="2024-12-09T19:21:00.997" v="111"/>
        <pc:sldMkLst>
          <pc:docMk/>
          <pc:sldMk cId="2298121174" sldId="889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rgbClr val="002060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r>
              <a:rPr lang="ru-RU" sz="2400" b="1" dirty="0" smtClean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КВП</a:t>
            </a:r>
            <a:endParaRPr lang="ru-RU" sz="2400" b="1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rgbClr val="002060"/>
              </a:solidFill>
              <a:latin typeface="+mn-lt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217033232866598"/>
          <c:y val="0.13154699803149669"/>
          <c:w val="0.87360633764707374"/>
          <c:h val="0.7037039862204742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I квартал 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8.8743707376040731E-2"/>
                  <c:y val="-8.41544287453252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 проверок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I квартал 2025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7.1421090826809142E-2"/>
                  <c:y val="-7.406169527415636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48351406418655E-2"/>
                      <c:h val="9.493105735280756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 проверок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3934184"/>
        <c:axId val="163942760"/>
        <c:axId val="0"/>
      </c:bar3DChart>
      <c:catAx>
        <c:axId val="163934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3942760"/>
        <c:crosses val="autoZero"/>
        <c:auto val="1"/>
        <c:lblAlgn val="ctr"/>
        <c:lblOffset val="100"/>
        <c:noMultiLvlLbl val="0"/>
      </c:catAx>
      <c:valAx>
        <c:axId val="163942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3934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rgbClr val="002060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r>
              <a:rPr lang="ru-RU" sz="2000" b="1" i="0" u="none" strike="noStrike" baseline="0" dirty="0" smtClean="0">
                <a:effectLst/>
              </a:rPr>
              <a:t>Оценки соблюдения лицензионных требований</a:t>
            </a:r>
            <a:endParaRPr lang="ru-RU" sz="2000" b="1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2812364282756461"/>
          <c:y val="4.47465034928801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rgbClr val="002060"/>
              </a:solidFill>
              <a:latin typeface="+mn-lt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217033232866598"/>
          <c:y val="0.13154699803149669"/>
          <c:w val="0.87360633764707374"/>
          <c:h val="0.7037039862204742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I квартал 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4.7850743856743191E-2"/>
                  <c:y val="-0.1103957796109313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 проверок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I квартал 2025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7.4068790336427145E-2"/>
                  <c:y val="-6.9081637601819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48351406418655E-2"/>
                      <c:h val="9.493105735280756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 проверок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4349744"/>
        <c:axId val="164381960"/>
        <c:axId val="0"/>
      </c:bar3DChart>
      <c:catAx>
        <c:axId val="164349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4381960"/>
        <c:crosses val="autoZero"/>
        <c:auto val="1"/>
        <c:lblAlgn val="ctr"/>
        <c:lblOffset val="100"/>
        <c:noMultiLvlLbl val="0"/>
      </c:catAx>
      <c:valAx>
        <c:axId val="164381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4349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rgbClr val="00206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1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/>
              <c:spPr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20247"/>
                        <a:gd name="adj2" fmla="val 13269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7.376630602961709E-2"/>
                      <c:h val="9.5099489127386611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14446541743968516"/>
                  <c:y val="-0.16475753623635433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2000" b="0" i="0" u="none" strike="noStrike" kern="1200" baseline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D9C3022F-6727-4A71-B9F4-D8776BE2850A}" type="VALUE">
                      <a:rPr lang="en-US">
                        <a:solidFill>
                          <a:schemeClr val="bg1"/>
                        </a:solidFill>
                      </a:rPr>
                      <a:pPr>
                        <a:defRPr sz="2000">
                          <a:solidFill>
                            <a:schemeClr val="tx1"/>
                          </a:solidFill>
                        </a:defRPr>
                      </a:pPr>
                      <a:t>[ЗНАЧЕНИЕ]</a:t>
                    </a:fld>
                    <a:endParaRPr lang="ru-RU"/>
                  </a:p>
                </c:rich>
              </c:tx>
              <c:spPr>
                <a:noFill/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25097"/>
                        <a:gd name="adj2" fmla="val 34250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8.7173970208580601E-2"/>
                      <c:h val="9.179319183423211E-2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1.1191395268763456E-2"/>
                  <c:y val="5.298552146938800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759190142942445"/>
                      <c:h val="9.179319183423211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0.29151672407706314"/>
                  <c:y val="4.23669444425911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chemeClr val="accent1"/>
              </a:solidFill>
              <a:ln>
                <a:noFill/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Лист1!$A$2:$A$3</c:f>
              <c:strCache>
                <c:ptCount val="2"/>
                <c:pt idx="0">
                  <c:v>I квартал 2024</c:v>
                </c:pt>
                <c:pt idx="1">
                  <c:v>I квартал 2025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105</c:v>
                </c:pt>
                <c:pt idx="1">
                  <c:v>237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6067346680826753"/>
          <c:y val="0.373699890771164"/>
          <c:w val="0.23010115949145671"/>
          <c:h val="0.1838227832185516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00206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2536245972669721"/>
          <c:y val="0.13752496532038688"/>
          <c:w val="0.87360633764707374"/>
          <c:h val="0.7037039862204742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I квартал 2024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3.6116322335705976E-2"/>
                  <c:y val="-4.1846105080384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299417732890582E-2"/>
                  <c:y val="-4.92825846626609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290366804610592E-2"/>
                  <c:y val="-5.8358603050479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Информационные письма</c:v>
                </c:pt>
                <c:pt idx="1">
                  <c:v>Предостережения</c:v>
                </c:pt>
                <c:pt idx="2">
                  <c:v>Консультирование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422</c:v>
                </c:pt>
                <c:pt idx="1">
                  <c:v>213</c:v>
                </c:pt>
                <c:pt idx="2">
                  <c:v>15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I квартал 2025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2.7421329437507656E-2"/>
                  <c:y val="-4.140811399947534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3122145006799974E-2"/>
                  <c:y val="-3.491983435973672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4.1957850072266455E-2"/>
                  <c:y val="-5.693298502242264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Информационные письма</c:v>
                </c:pt>
                <c:pt idx="1">
                  <c:v>Предостережения</c:v>
                </c:pt>
                <c:pt idx="2">
                  <c:v>Консультирование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362</c:v>
                </c:pt>
                <c:pt idx="1">
                  <c:v>295</c:v>
                </c:pt>
                <c:pt idx="2">
                  <c:v>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4955048"/>
        <c:axId val="165627584"/>
        <c:axId val="0"/>
      </c:bar3DChart>
      <c:catAx>
        <c:axId val="164955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5627584"/>
        <c:crosses val="autoZero"/>
        <c:auto val="1"/>
        <c:lblAlgn val="ctr"/>
        <c:lblOffset val="100"/>
        <c:noMultiLvlLbl val="0"/>
      </c:catAx>
      <c:valAx>
        <c:axId val="165627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4955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5995624218587238"/>
          <c:y val="3.7238156017301821E-2"/>
          <c:w val="0.52963496921425546"/>
          <c:h val="7.44416354966825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2536245972669721"/>
          <c:y val="0.13752496532038688"/>
          <c:w val="0.87360633764707374"/>
          <c:h val="0.7037039862204742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 2023 год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1.4331048255058327E-3"/>
                  <c:y val="0.2209095068267271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1847696069429525E-4"/>
                  <c:y val="0.2927954761220691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6116322335705976E-2"/>
                  <c:y val="-7.32315132374349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Владимирская область</c:v>
                </c:pt>
                <c:pt idx="1">
                  <c:v>Ивановская область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0.68100000000000005</c:v>
                </c:pt>
                <c:pt idx="1">
                  <c:v>0.94699999999999995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 2024 год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-6.5556092789252E-4"/>
                  <c:y val="0.2808393345658501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6515817862000068E-3"/>
                  <c:y val="0.2575816958764818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9714689896663E-3"/>
                  <c:y val="7.444482093113312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Владимирская область</c:v>
                </c:pt>
                <c:pt idx="1">
                  <c:v>Ивановская область</c:v>
                </c:pt>
              </c:strCache>
            </c:strRef>
          </c:cat>
          <c:val>
            <c:numRef>
              <c:f>Лист1!$C$2:$C$3</c:f>
              <c:numCache>
                <c:formatCode>0.00%</c:formatCode>
                <c:ptCount val="2"/>
                <c:pt idx="0">
                  <c:v>0.85499999999999998</c:v>
                </c:pt>
                <c:pt idx="1">
                  <c:v>0.97799999999999998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3233760"/>
        <c:axId val="165912656"/>
        <c:axId val="0"/>
      </c:bar3DChart>
      <c:catAx>
        <c:axId val="163233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5912656"/>
        <c:crosses val="autoZero"/>
        <c:auto val="1"/>
        <c:lblAlgn val="ctr"/>
        <c:lblOffset val="100"/>
        <c:noMultiLvlLbl val="0"/>
      </c:catAx>
      <c:valAx>
        <c:axId val="165912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3233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5995624218587238"/>
          <c:y val="3.7238156017301821E-2"/>
          <c:w val="0.52963496921425546"/>
          <c:h val="7.44416354966825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293" cy="49696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t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383" y="0"/>
            <a:ext cx="2945293" cy="49696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t" anchorCtr="0" compatLnSpc="1">
            <a:prstTxWarp prst="textNoShape">
              <a:avLst/>
            </a:prstTxWarp>
          </a:bodyPr>
          <a:lstStyle>
            <a:lvl1pPr algn="r"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9677"/>
            <a:ext cx="2945293" cy="49696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b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383" y="9429677"/>
            <a:ext cx="2945293" cy="49696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b" anchorCtr="0" compatLnSpc="1">
            <a:prstTxWarp prst="textNoShape">
              <a:avLst/>
            </a:prstTxWarp>
          </a:bodyPr>
          <a:lstStyle>
            <a:lvl1pPr algn="r" defTabSz="917087">
              <a:defRPr sz="1200">
                <a:latin typeface="Times New Roman" panose="02020603050405020304" pitchFamily="18" charset="0"/>
              </a:defRPr>
            </a:lvl1pPr>
          </a:lstStyle>
          <a:p>
            <a:fld id="{AFF35BAE-0E0C-42A9-86C4-402F0121AE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3464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293" cy="49696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383" y="0"/>
            <a:ext cx="2945293" cy="49696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>
            <a:lvl1pPr algn="r"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0937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521" y="4717985"/>
            <a:ext cx="4986633" cy="44632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Щелчок правит 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9677"/>
            <a:ext cx="2945293" cy="49696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b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383" y="9429677"/>
            <a:ext cx="2945293" cy="49696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b" anchorCtr="0" compatLnSpc="1">
            <a:prstTxWarp prst="textNoShape">
              <a:avLst/>
            </a:prstTxWarp>
          </a:bodyPr>
          <a:lstStyle>
            <a:lvl1pPr algn="r" defTabSz="917087">
              <a:defRPr sz="1200">
                <a:latin typeface="Times New Roman" panose="02020603050405020304" pitchFamily="18" charset="0"/>
              </a:defRPr>
            </a:lvl1pPr>
          </a:lstStyle>
          <a:p>
            <a:fld id="{358E5C20-1A90-4F2F-AA21-106B6BAC451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60761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E5C20-1A90-4F2F-AA21-106B6BAC4518}" type="slidenum">
              <a:rPr lang="ru-RU" altLang="ru-RU" smtClean="0"/>
              <a:pPr/>
              <a:t>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43755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3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7687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0D090F-8F77-43F2-8BCB-7A1BF07ADB17}" type="slidenum">
              <a:rPr lang="ru-RU" altLang="ru-RU">
                <a:latin typeface="Times New Roman" panose="02020603050405020304" pitchFamily="18" charset="0"/>
              </a:rPr>
              <a:pPr/>
              <a:t>11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064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12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536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13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6220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14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53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BB89E4-11D1-4DC1-AEDA-30988EA037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968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CC065-158D-4E6C-B395-1FC83307189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913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D7AE1-9134-4319-818A-84F0787BD30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6947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EDDFD7-3AEE-46F0-AA6F-CDBC887FE65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894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D46719-E1EF-4585-A0C9-5E3C3D1A80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05590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0334E6-9331-43C0-AEF1-E3F4F3957B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8758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757A-2141-460F-9258-F0B9065A32A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0422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BA505A-A064-4E3D-AC8B-7529F1AF32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434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E45DA-93A2-42F4-A2E6-7BEE9F1B80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7836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0559CF-5AA0-4976-89EC-B1DBD58D684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5719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B34A6-F0AF-45D6-93D1-4680742FAD3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845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0FB0A-CC5F-4D30-B1B9-21DC105412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110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719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BFFE496-05FA-489A-8F6A-724690EDCCD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196942" y="2060848"/>
            <a:ext cx="8964488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j-lt"/>
                <a:cs typeface="Arial" charset="0"/>
              </a:rPr>
              <a:t>«Основные показатели надзорной деятельности отдела общего промышленного надзора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+mj-lt"/>
                <a:cs typeface="Arial" charset="0"/>
              </a:rPr>
              <a:t>по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j-lt"/>
                <a:cs typeface="Arial" charset="0"/>
              </a:rPr>
              <a:t>Владимирской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+mj-lt"/>
                <a:cs typeface="Arial" charset="0"/>
              </a:rPr>
              <a:t/>
            </a:r>
            <a:b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+mj-lt"/>
                <a:cs typeface="Arial" charset="0"/>
              </a:rPr>
            </a:b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+mj-lt"/>
                <a:cs typeface="Arial" charset="0"/>
              </a:rPr>
              <a:t>и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j-lt"/>
                <a:cs typeface="Arial" charset="0"/>
              </a:rPr>
              <a:t>Ивановской областям за I квартал 2025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+mj-lt"/>
                <a:cs typeface="Arial" charset="0"/>
              </a:rPr>
              <a:t>года»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+mj-lt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20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Доклад начальника отдела общего промышленного надзора 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20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по Владимирской и Ивановской областям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20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Шишова Дмитрия Николаевича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026096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>
                <a:latin typeface="Arial"/>
                <a:cs typeface="Arial"/>
              </a:rPr>
              <a:t>10</a:t>
            </a:r>
            <a:endParaRPr lang="ru-RU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35453" y="211473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8" name="Line 2"/>
          <p:cNvSpPr>
            <a:spLocks noChangeShapeType="1"/>
          </p:cNvSpPr>
          <p:nvPr/>
        </p:nvSpPr>
        <p:spPr bwMode="auto">
          <a:xfrm flipV="1">
            <a:off x="0" y="908720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4343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380" y="244812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4" name="Скругленный прямоугольник 1"/>
          <p:cNvSpPr>
            <a:spLocks noChangeArrowheads="1"/>
          </p:cNvSpPr>
          <p:nvPr/>
        </p:nvSpPr>
        <p:spPr bwMode="auto">
          <a:xfrm>
            <a:off x="674517" y="1043854"/>
            <a:ext cx="8047038" cy="1161517"/>
          </a:xfrm>
          <a:prstGeom prst="rect">
            <a:avLst/>
          </a:prstGeom>
          <a:ln>
            <a:solidFill>
              <a:schemeClr val="bg1"/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40" tIns="45720" rIns="91440" bIns="45720" anchor="t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/>
                <a:cs typeface="Times New Roman"/>
              </a:rPr>
              <a:t>По состоянию на 1 января 2025 г. на территории двух областей </a:t>
            </a:r>
            <a:r>
              <a:rPr lang="ru-RU" sz="2000" b="1" dirty="0" smtClean="0">
                <a:solidFill>
                  <a:srgbClr val="002060"/>
                </a:solidFill>
                <a:latin typeface="Times New Roman"/>
                <a:cs typeface="Times New Roman"/>
              </a:rPr>
              <a:t>деятельность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cs typeface="Times New Roman"/>
              </a:rPr>
              <a:t>без лицензии осуществляло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/>
                <a:cs typeface="Times New Roman"/>
              </a:rPr>
              <a:t>46 организаций</a:t>
            </a:r>
            <a:endParaRPr lang="ru-RU" sz="2000" b="1" dirty="0">
              <a:solidFill>
                <a:srgbClr val="002060"/>
              </a:solidFill>
              <a:latin typeface="Times New Roman"/>
              <a:cs typeface="Times New Roman"/>
            </a:endParaRPr>
          </a:p>
        </p:txBody>
      </p:sp>
      <p:sp>
        <p:nvSpPr>
          <p:cNvPr id="8" name="Полилиния 7"/>
          <p:cNvSpPr/>
          <p:nvPr/>
        </p:nvSpPr>
        <p:spPr>
          <a:xfrm>
            <a:off x="308464" y="2333506"/>
            <a:ext cx="8527072" cy="788446"/>
          </a:xfrm>
          <a:custGeom>
            <a:avLst/>
            <a:gdLst>
              <a:gd name="connsiteX0" fmla="*/ 0 w 3208441"/>
              <a:gd name="connsiteY0" fmla="*/ 106927 h 641561"/>
              <a:gd name="connsiteX1" fmla="*/ 106927 w 3208441"/>
              <a:gd name="connsiteY1" fmla="*/ 0 h 641561"/>
              <a:gd name="connsiteX2" fmla="*/ 3101514 w 3208441"/>
              <a:gd name="connsiteY2" fmla="*/ 0 h 641561"/>
              <a:gd name="connsiteX3" fmla="*/ 3208441 w 3208441"/>
              <a:gd name="connsiteY3" fmla="*/ 106927 h 641561"/>
              <a:gd name="connsiteX4" fmla="*/ 3208441 w 3208441"/>
              <a:gd name="connsiteY4" fmla="*/ 534634 h 641561"/>
              <a:gd name="connsiteX5" fmla="*/ 3101514 w 3208441"/>
              <a:gd name="connsiteY5" fmla="*/ 641561 h 641561"/>
              <a:gd name="connsiteX6" fmla="*/ 106927 w 3208441"/>
              <a:gd name="connsiteY6" fmla="*/ 641561 h 641561"/>
              <a:gd name="connsiteX7" fmla="*/ 0 w 3208441"/>
              <a:gd name="connsiteY7" fmla="*/ 534634 h 641561"/>
              <a:gd name="connsiteX8" fmla="*/ 0 w 3208441"/>
              <a:gd name="connsiteY8" fmla="*/ 106927 h 641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08441" h="641561">
                <a:moveTo>
                  <a:pt x="0" y="106927"/>
                </a:moveTo>
                <a:cubicBezTo>
                  <a:pt x="0" y="47873"/>
                  <a:pt x="47873" y="0"/>
                  <a:pt x="106927" y="0"/>
                </a:cubicBezTo>
                <a:lnTo>
                  <a:pt x="3101514" y="0"/>
                </a:lnTo>
                <a:cubicBezTo>
                  <a:pt x="3160568" y="0"/>
                  <a:pt x="3208441" y="47873"/>
                  <a:pt x="3208441" y="106927"/>
                </a:cubicBezTo>
                <a:lnTo>
                  <a:pt x="3208441" y="534634"/>
                </a:lnTo>
                <a:cubicBezTo>
                  <a:pt x="3208441" y="593688"/>
                  <a:pt x="3160568" y="641561"/>
                  <a:pt x="3101514" y="641561"/>
                </a:cubicBezTo>
                <a:lnTo>
                  <a:pt x="106927" y="641561"/>
                </a:lnTo>
                <a:cubicBezTo>
                  <a:pt x="47873" y="641561"/>
                  <a:pt x="0" y="593688"/>
                  <a:pt x="0" y="534634"/>
                </a:cubicBezTo>
                <a:lnTo>
                  <a:pt x="0" y="106927"/>
                </a:lnTo>
                <a:close/>
              </a:path>
            </a:pathLst>
          </a:custGeom>
          <a:gradFill rotWithShape="0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70287" tIns="61798" rIns="61798" bIns="61798" numCol="1" spcCol="1270" anchor="ctr" anchorCtr="0">
            <a:noAutofit/>
          </a:bodyPr>
          <a:lstStyle/>
          <a:p>
            <a:r>
              <a:rPr lang="ru-RU" sz="1600" dirty="0">
                <a:latin typeface="Arial"/>
                <a:cs typeface="Times New Roman"/>
              </a:rPr>
              <a:t>В адрес всех предприятий, эксплуатирующих ОПО без лицензии, объявлены предостережения о недопустимости нарушения обязательных требований</a:t>
            </a:r>
          </a:p>
        </p:txBody>
      </p:sp>
      <p:sp>
        <p:nvSpPr>
          <p:cNvPr id="11" name="Полилиния 10"/>
          <p:cNvSpPr/>
          <p:nvPr/>
        </p:nvSpPr>
        <p:spPr>
          <a:xfrm>
            <a:off x="308464" y="3435844"/>
            <a:ext cx="8527072" cy="1131086"/>
          </a:xfrm>
          <a:custGeom>
            <a:avLst/>
            <a:gdLst>
              <a:gd name="connsiteX0" fmla="*/ 0 w 3208441"/>
              <a:gd name="connsiteY0" fmla="*/ 106927 h 641561"/>
              <a:gd name="connsiteX1" fmla="*/ 106927 w 3208441"/>
              <a:gd name="connsiteY1" fmla="*/ 0 h 641561"/>
              <a:gd name="connsiteX2" fmla="*/ 3101514 w 3208441"/>
              <a:gd name="connsiteY2" fmla="*/ 0 h 641561"/>
              <a:gd name="connsiteX3" fmla="*/ 3208441 w 3208441"/>
              <a:gd name="connsiteY3" fmla="*/ 106927 h 641561"/>
              <a:gd name="connsiteX4" fmla="*/ 3208441 w 3208441"/>
              <a:gd name="connsiteY4" fmla="*/ 534634 h 641561"/>
              <a:gd name="connsiteX5" fmla="*/ 3101514 w 3208441"/>
              <a:gd name="connsiteY5" fmla="*/ 641561 h 641561"/>
              <a:gd name="connsiteX6" fmla="*/ 106927 w 3208441"/>
              <a:gd name="connsiteY6" fmla="*/ 641561 h 641561"/>
              <a:gd name="connsiteX7" fmla="*/ 0 w 3208441"/>
              <a:gd name="connsiteY7" fmla="*/ 534634 h 641561"/>
              <a:gd name="connsiteX8" fmla="*/ 0 w 3208441"/>
              <a:gd name="connsiteY8" fmla="*/ 106927 h 641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08441" h="641561">
                <a:moveTo>
                  <a:pt x="0" y="106927"/>
                </a:moveTo>
                <a:cubicBezTo>
                  <a:pt x="0" y="47873"/>
                  <a:pt x="47873" y="0"/>
                  <a:pt x="106927" y="0"/>
                </a:cubicBezTo>
                <a:lnTo>
                  <a:pt x="3101514" y="0"/>
                </a:lnTo>
                <a:cubicBezTo>
                  <a:pt x="3160568" y="0"/>
                  <a:pt x="3208441" y="47873"/>
                  <a:pt x="3208441" y="106927"/>
                </a:cubicBezTo>
                <a:lnTo>
                  <a:pt x="3208441" y="534634"/>
                </a:lnTo>
                <a:cubicBezTo>
                  <a:pt x="3208441" y="593688"/>
                  <a:pt x="3160568" y="641561"/>
                  <a:pt x="3101514" y="641561"/>
                </a:cubicBezTo>
                <a:lnTo>
                  <a:pt x="106927" y="641561"/>
                </a:lnTo>
                <a:cubicBezTo>
                  <a:pt x="47873" y="641561"/>
                  <a:pt x="0" y="593688"/>
                  <a:pt x="0" y="534634"/>
                </a:cubicBezTo>
                <a:lnTo>
                  <a:pt x="0" y="106927"/>
                </a:lnTo>
                <a:close/>
              </a:path>
            </a:pathLst>
          </a:custGeom>
          <a:gradFill rotWithShape="0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70287" tIns="61798" rIns="61798" bIns="61798" numCol="1" spcCol="1270" anchor="ctr" anchorCtr="0">
            <a:noAutofit/>
          </a:bodyPr>
          <a:lstStyle/>
          <a:p>
            <a:pPr lvl="0"/>
            <a:r>
              <a:rPr lang="ru-RU" sz="1600" dirty="0"/>
              <a:t>В</a:t>
            </a:r>
            <a:r>
              <a:rPr lang="ru-RU" sz="1600" dirty="0" smtClean="0"/>
              <a:t> </a:t>
            </a:r>
            <a:r>
              <a:rPr lang="ru-RU" sz="1600" dirty="0"/>
              <a:t>отношении 1 организации проведено внеплановое контрольное (надзорное) мероприятие по индикатору риска ПБ3, по результатам которого была применена мера административного воздействия в виде административного приостановления деятельности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98045" y="2340504"/>
            <a:ext cx="364503" cy="578572"/>
          </a:xfrm>
          <a:prstGeom prst="rect">
            <a:avLst/>
          </a:prstGeom>
          <a:blipFill rotWithShape="1">
            <a:blip r:embed="rId3" cstate="print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Прямоугольник 14"/>
          <p:cNvSpPr/>
          <p:nvPr/>
        </p:nvSpPr>
        <p:spPr>
          <a:xfrm>
            <a:off x="491695" y="3942138"/>
            <a:ext cx="364503" cy="578572"/>
          </a:xfrm>
          <a:prstGeom prst="rect">
            <a:avLst/>
          </a:prstGeom>
          <a:blipFill rotWithShape="1">
            <a:blip r:embed="rId3" cstate="print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Полилиния 16"/>
          <p:cNvSpPr/>
          <p:nvPr/>
        </p:nvSpPr>
        <p:spPr>
          <a:xfrm>
            <a:off x="308464" y="4963265"/>
            <a:ext cx="8527072" cy="1289089"/>
          </a:xfrm>
          <a:custGeom>
            <a:avLst/>
            <a:gdLst>
              <a:gd name="connsiteX0" fmla="*/ 0 w 3208441"/>
              <a:gd name="connsiteY0" fmla="*/ 106927 h 641561"/>
              <a:gd name="connsiteX1" fmla="*/ 106927 w 3208441"/>
              <a:gd name="connsiteY1" fmla="*/ 0 h 641561"/>
              <a:gd name="connsiteX2" fmla="*/ 3101514 w 3208441"/>
              <a:gd name="connsiteY2" fmla="*/ 0 h 641561"/>
              <a:gd name="connsiteX3" fmla="*/ 3208441 w 3208441"/>
              <a:gd name="connsiteY3" fmla="*/ 106927 h 641561"/>
              <a:gd name="connsiteX4" fmla="*/ 3208441 w 3208441"/>
              <a:gd name="connsiteY4" fmla="*/ 534634 h 641561"/>
              <a:gd name="connsiteX5" fmla="*/ 3101514 w 3208441"/>
              <a:gd name="connsiteY5" fmla="*/ 641561 h 641561"/>
              <a:gd name="connsiteX6" fmla="*/ 106927 w 3208441"/>
              <a:gd name="connsiteY6" fmla="*/ 641561 h 641561"/>
              <a:gd name="connsiteX7" fmla="*/ 0 w 3208441"/>
              <a:gd name="connsiteY7" fmla="*/ 534634 h 641561"/>
              <a:gd name="connsiteX8" fmla="*/ 0 w 3208441"/>
              <a:gd name="connsiteY8" fmla="*/ 106927 h 641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08441" h="641561">
                <a:moveTo>
                  <a:pt x="0" y="106927"/>
                </a:moveTo>
                <a:cubicBezTo>
                  <a:pt x="0" y="47873"/>
                  <a:pt x="47873" y="0"/>
                  <a:pt x="106927" y="0"/>
                </a:cubicBezTo>
                <a:lnTo>
                  <a:pt x="3101514" y="0"/>
                </a:lnTo>
                <a:cubicBezTo>
                  <a:pt x="3160568" y="0"/>
                  <a:pt x="3208441" y="47873"/>
                  <a:pt x="3208441" y="106927"/>
                </a:cubicBezTo>
                <a:lnTo>
                  <a:pt x="3208441" y="534634"/>
                </a:lnTo>
                <a:cubicBezTo>
                  <a:pt x="3208441" y="593688"/>
                  <a:pt x="3160568" y="641561"/>
                  <a:pt x="3101514" y="641561"/>
                </a:cubicBezTo>
                <a:lnTo>
                  <a:pt x="106927" y="641561"/>
                </a:lnTo>
                <a:cubicBezTo>
                  <a:pt x="47873" y="641561"/>
                  <a:pt x="0" y="593688"/>
                  <a:pt x="0" y="534634"/>
                </a:cubicBezTo>
                <a:lnTo>
                  <a:pt x="0" y="106927"/>
                </a:lnTo>
                <a:close/>
              </a:path>
            </a:pathLst>
          </a:custGeom>
          <a:gradFill rotWithShape="0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70287" tIns="61798" rIns="61798" bIns="61798" numCol="1" spcCol="1270" anchor="ctr" anchorCtr="0">
            <a:noAutofit/>
          </a:bodyPr>
          <a:lstStyle/>
          <a:p>
            <a:pPr lvl="0"/>
            <a:r>
              <a:rPr lang="ru-RU" sz="1600" dirty="0"/>
              <a:t>В адрес </a:t>
            </a:r>
            <a:r>
              <a:rPr lang="ru-RU" sz="1600" dirty="0" smtClean="0"/>
              <a:t>46 предприятий, эксплуатирующих </a:t>
            </a:r>
            <a:r>
              <a:rPr lang="ru-RU" sz="1600" dirty="0"/>
              <a:t>ОПО без лицензии, направлены письма о принятии мер в органы прокуратуры, правоохранительные органы, территориальные органы ФСБ России, заместителям Председателя Правительства Владимирской и Ивановской областей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491696" y="5427161"/>
            <a:ext cx="364503" cy="578572"/>
          </a:xfrm>
          <a:prstGeom prst="rect">
            <a:avLst/>
          </a:prstGeom>
          <a:blipFill rotWithShape="1">
            <a:blip r:embed="rId3" cstate="print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4220727147"/>
      </p:ext>
    </p:extLst>
  </p:cSld>
  <p:clrMapOvr>
    <a:masterClrMapping/>
  </p:clrMapOvr>
  <p:transition spd="med">
    <p:cover dir="l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>
                <a:latin typeface="Arial"/>
                <a:cs typeface="Arial"/>
              </a:rPr>
              <a:t>11</a:t>
            </a:r>
            <a:endParaRPr lang="ru-RU" altLang="ru-RU" sz="16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27584" y="214412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151" name="Рисунок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24" y="238225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2" name="Скругленный прямоугольник 1"/>
          <p:cNvSpPr>
            <a:spLocks noChangeArrowheads="1"/>
          </p:cNvSpPr>
          <p:nvPr/>
        </p:nvSpPr>
        <p:spPr bwMode="auto">
          <a:xfrm>
            <a:off x="1545419" y="904377"/>
            <a:ext cx="6408738" cy="626402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sz="2000" b="1" dirty="0">
              <a:solidFill>
                <a:srgbClr val="002060"/>
              </a:solidFill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308298" y="902590"/>
            <a:ext cx="8458314" cy="4923960"/>
            <a:chOff x="1117492" y="990906"/>
            <a:chExt cx="7259141" cy="5905756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1117492" y="1041368"/>
              <a:ext cx="7259141" cy="5855294"/>
            </a:xfrm>
            <a:prstGeom prst="rect">
              <a:avLst/>
            </a:prstGeom>
            <a:noFill/>
          </p:spPr>
        </p:sp>
        <p:sp>
          <p:nvSpPr>
            <p:cNvPr id="11" name="Полилиния 10"/>
            <p:cNvSpPr/>
            <p:nvPr/>
          </p:nvSpPr>
          <p:spPr>
            <a:xfrm>
              <a:off x="1142580" y="3935373"/>
              <a:ext cx="7233167" cy="2112295"/>
            </a:xfrm>
            <a:custGeom>
              <a:avLst/>
              <a:gdLst>
                <a:gd name="connsiteX0" fmla="*/ 0 w 6207481"/>
                <a:gd name="connsiteY0" fmla="*/ 77012 h 462070"/>
                <a:gd name="connsiteX1" fmla="*/ 77012 w 6207481"/>
                <a:gd name="connsiteY1" fmla="*/ 0 h 462070"/>
                <a:gd name="connsiteX2" fmla="*/ 6130469 w 6207481"/>
                <a:gd name="connsiteY2" fmla="*/ 0 h 462070"/>
                <a:gd name="connsiteX3" fmla="*/ 6207481 w 6207481"/>
                <a:gd name="connsiteY3" fmla="*/ 77012 h 462070"/>
                <a:gd name="connsiteX4" fmla="*/ 6207481 w 6207481"/>
                <a:gd name="connsiteY4" fmla="*/ 385058 h 462070"/>
                <a:gd name="connsiteX5" fmla="*/ 6130469 w 6207481"/>
                <a:gd name="connsiteY5" fmla="*/ 462070 h 462070"/>
                <a:gd name="connsiteX6" fmla="*/ 77012 w 6207481"/>
                <a:gd name="connsiteY6" fmla="*/ 462070 h 462070"/>
                <a:gd name="connsiteX7" fmla="*/ 0 w 6207481"/>
                <a:gd name="connsiteY7" fmla="*/ 385058 h 462070"/>
                <a:gd name="connsiteX8" fmla="*/ 0 w 6207481"/>
                <a:gd name="connsiteY8" fmla="*/ 77012 h 462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07481" h="462070">
                  <a:moveTo>
                    <a:pt x="0" y="77012"/>
                  </a:moveTo>
                  <a:cubicBezTo>
                    <a:pt x="0" y="34479"/>
                    <a:pt x="34479" y="0"/>
                    <a:pt x="77012" y="0"/>
                  </a:cubicBezTo>
                  <a:lnTo>
                    <a:pt x="6130469" y="0"/>
                  </a:lnTo>
                  <a:cubicBezTo>
                    <a:pt x="6173002" y="0"/>
                    <a:pt x="6207481" y="34479"/>
                    <a:pt x="6207481" y="77012"/>
                  </a:cubicBezTo>
                  <a:lnTo>
                    <a:pt x="6207481" y="385058"/>
                  </a:lnTo>
                  <a:cubicBezTo>
                    <a:pt x="6207481" y="427591"/>
                    <a:pt x="6173002" y="462070"/>
                    <a:pt x="6130469" y="462070"/>
                  </a:cubicBezTo>
                  <a:lnTo>
                    <a:pt x="77012" y="462070"/>
                  </a:lnTo>
                  <a:cubicBezTo>
                    <a:pt x="34479" y="462070"/>
                    <a:pt x="0" y="427591"/>
                    <a:pt x="0" y="385058"/>
                  </a:cubicBezTo>
                  <a:lnTo>
                    <a:pt x="0" y="7701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1525" tIns="53036" rIns="53036" bIns="53036" numCol="1" spcCol="1270" anchor="ctr" anchorCtr="0">
              <a:noAutofit/>
            </a:bodyPr>
            <a:lstStyle/>
            <a:p>
              <a:pPr lvl="0"/>
              <a:endParaRPr lang="ru-RU" sz="1600" dirty="0">
                <a:cs typeface="Arial"/>
              </a:endParaRPr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1142580" y="990906"/>
              <a:ext cx="7233167" cy="2534139"/>
            </a:xfrm>
            <a:custGeom>
              <a:avLst/>
              <a:gdLst>
                <a:gd name="connsiteX0" fmla="*/ 0 w 3208441"/>
                <a:gd name="connsiteY0" fmla="*/ 106927 h 641561"/>
                <a:gd name="connsiteX1" fmla="*/ 106927 w 3208441"/>
                <a:gd name="connsiteY1" fmla="*/ 0 h 641561"/>
                <a:gd name="connsiteX2" fmla="*/ 3101514 w 3208441"/>
                <a:gd name="connsiteY2" fmla="*/ 0 h 641561"/>
                <a:gd name="connsiteX3" fmla="*/ 3208441 w 3208441"/>
                <a:gd name="connsiteY3" fmla="*/ 106927 h 641561"/>
                <a:gd name="connsiteX4" fmla="*/ 3208441 w 3208441"/>
                <a:gd name="connsiteY4" fmla="*/ 534634 h 641561"/>
                <a:gd name="connsiteX5" fmla="*/ 3101514 w 3208441"/>
                <a:gd name="connsiteY5" fmla="*/ 641561 h 641561"/>
                <a:gd name="connsiteX6" fmla="*/ 106927 w 3208441"/>
                <a:gd name="connsiteY6" fmla="*/ 641561 h 641561"/>
                <a:gd name="connsiteX7" fmla="*/ 0 w 3208441"/>
                <a:gd name="connsiteY7" fmla="*/ 534634 h 641561"/>
                <a:gd name="connsiteX8" fmla="*/ 0 w 3208441"/>
                <a:gd name="connsiteY8" fmla="*/ 106927 h 641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08441" h="641561">
                  <a:moveTo>
                    <a:pt x="0" y="106927"/>
                  </a:moveTo>
                  <a:cubicBezTo>
                    <a:pt x="0" y="47873"/>
                    <a:pt x="47873" y="0"/>
                    <a:pt x="106927" y="0"/>
                  </a:cubicBezTo>
                  <a:lnTo>
                    <a:pt x="3101514" y="0"/>
                  </a:lnTo>
                  <a:cubicBezTo>
                    <a:pt x="3160568" y="0"/>
                    <a:pt x="3208441" y="47873"/>
                    <a:pt x="3208441" y="106927"/>
                  </a:cubicBezTo>
                  <a:lnTo>
                    <a:pt x="3208441" y="534634"/>
                  </a:lnTo>
                  <a:cubicBezTo>
                    <a:pt x="3208441" y="593688"/>
                    <a:pt x="3160568" y="641561"/>
                    <a:pt x="3101514" y="641561"/>
                  </a:cubicBezTo>
                  <a:lnTo>
                    <a:pt x="106927" y="641561"/>
                  </a:lnTo>
                  <a:cubicBezTo>
                    <a:pt x="47873" y="641561"/>
                    <a:pt x="0" y="593688"/>
                    <a:pt x="0" y="534634"/>
                  </a:cubicBezTo>
                  <a:lnTo>
                    <a:pt x="0" y="10692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70287" tIns="61798" rIns="61798" bIns="61798" numCol="1" spcCol="1270" anchor="ctr" anchorCtr="0">
              <a:noAutofit/>
            </a:bodyPr>
            <a:lstStyle/>
            <a:p>
              <a:pPr lvl="0"/>
              <a:r>
                <a:rPr lang="ru-RU" sz="1600" dirty="0"/>
                <a:t>Организовано взаимодействие с ресурсоснабжающими организациями и органами местного самоуправления с целью установления организаций, осуществляющих эксплуатацию опасных производственных объектов. </a:t>
              </a:r>
              <a:endParaRPr lang="ru-RU" sz="1600" dirty="0">
                <a:cs typeface="Arial"/>
              </a:endParaRPr>
            </a:p>
          </p:txBody>
        </p:sp>
      </p:grpSp>
      <p:sp>
        <p:nvSpPr>
          <p:cNvPr id="18" name="Прямоугольник 17"/>
          <p:cNvSpPr/>
          <p:nvPr/>
        </p:nvSpPr>
        <p:spPr>
          <a:xfrm>
            <a:off x="624295" y="1692878"/>
            <a:ext cx="406578" cy="690510"/>
          </a:xfrm>
          <a:prstGeom prst="rect">
            <a:avLst/>
          </a:prstGeom>
          <a:blipFill rotWithShape="1">
            <a:blip r:embed="rId4" cstate="print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Прямоугольник 15"/>
          <p:cNvSpPr/>
          <p:nvPr/>
        </p:nvSpPr>
        <p:spPr>
          <a:xfrm>
            <a:off x="598172" y="4075190"/>
            <a:ext cx="406578" cy="690510"/>
          </a:xfrm>
          <a:prstGeom prst="rect">
            <a:avLst/>
          </a:prstGeom>
          <a:blipFill rotWithShape="1">
            <a:blip r:embed="rId4" cstate="print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2" name="TextBox 21"/>
          <p:cNvSpPr txBox="1"/>
          <p:nvPr/>
        </p:nvSpPr>
        <p:spPr>
          <a:xfrm>
            <a:off x="467544" y="5687318"/>
            <a:ext cx="8299068" cy="646331"/>
          </a:xfrm>
          <a:prstGeom prst="rect">
            <a:avLst/>
          </a:prstGeom>
          <a:solidFill>
            <a:schemeClr val="accent5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  <a:t>По итогам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  <a:t>I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  <a:t> квартала 2025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  <a:t>года Управлением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  <a:t>выдано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  <a:t>11 лицензий </a:t>
            </a:r>
            <a:b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</a:b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  <a:t>на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  <a:t>территории Владимирской и Ивановской областей.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8293CD8F-4350-5C0F-D34E-856781D1B787}"/>
              </a:ext>
            </a:extLst>
          </p:cNvPr>
          <p:cNvSpPr txBox="1"/>
          <p:nvPr/>
        </p:nvSpPr>
        <p:spPr>
          <a:xfrm>
            <a:off x="998548" y="3593087"/>
            <a:ext cx="7413371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1600"/>
              <a:t>На основании полученной информации новым эксплуатирующим организациям объявлены предостережения о недопустимости нарушения обязательных требований, предложено зарегистрировать объекты в государственном реестре опасных производственных объектов и получить лицензию на осуществление лицензируемого вида деятельности​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603307"/>
      </p:ext>
    </p:extLst>
  </p:cSld>
  <p:clrMapOvr>
    <a:masterClrMapping/>
  </p:clrMapOvr>
  <p:transition spd="med">
    <p:cover dir="l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6948264" y="6309320"/>
            <a:ext cx="2026620" cy="40466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>
                <a:latin typeface="Arial"/>
                <a:cs typeface="Arial"/>
              </a:rPr>
              <a:t>12</a:t>
            </a:r>
            <a:endParaRPr lang="ru-RU" altLang="ru-RU" sz="1600" dirty="0"/>
          </a:p>
          <a:p>
            <a:endParaRPr lang="ru-RU" altLang="ru-RU" sz="16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5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3" y="161805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Скругленный прямоугольник 1"/>
          <p:cNvSpPr>
            <a:spLocks noChangeArrowheads="1"/>
          </p:cNvSpPr>
          <p:nvPr/>
        </p:nvSpPr>
        <p:spPr bwMode="auto">
          <a:xfrm>
            <a:off x="323528" y="908720"/>
            <a:ext cx="8496944" cy="720626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Профилактические мероприятия</a:t>
            </a:r>
          </a:p>
          <a:p>
            <a:pPr algn="ctr" eaLnBrk="1" hangingPunct="1"/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Скругленный прямоугольник 1"/>
          <p:cNvSpPr>
            <a:spLocks noChangeArrowheads="1"/>
          </p:cNvSpPr>
          <p:nvPr/>
        </p:nvSpPr>
        <p:spPr bwMode="auto">
          <a:xfrm>
            <a:off x="484475" y="5663985"/>
            <a:ext cx="8496944" cy="645335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681845311"/>
              </p:ext>
            </p:extLst>
          </p:nvPr>
        </p:nvGraphicFramePr>
        <p:xfrm>
          <a:off x="554810" y="1484785"/>
          <a:ext cx="7689598" cy="5123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30508374"/>
      </p:ext>
    </p:extLst>
  </p:cSld>
  <p:clrMapOvr>
    <a:masterClrMapping/>
  </p:clrMapOvr>
  <p:transition spd="med">
    <p:cover dir="l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6948264" y="6309320"/>
            <a:ext cx="2026620" cy="40466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>
                <a:latin typeface="Arial"/>
                <a:cs typeface="Arial"/>
              </a:rPr>
              <a:t>13</a:t>
            </a:r>
            <a:endParaRPr lang="ru-RU" altLang="ru-RU" sz="1600" dirty="0"/>
          </a:p>
          <a:p>
            <a:endParaRPr lang="ru-RU" altLang="ru-RU" sz="16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5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3" y="161805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Скругленный прямоугольник 1"/>
          <p:cNvSpPr>
            <a:spLocks noChangeArrowheads="1"/>
          </p:cNvSpPr>
          <p:nvPr/>
        </p:nvSpPr>
        <p:spPr bwMode="auto">
          <a:xfrm>
            <a:off x="323528" y="908720"/>
            <a:ext cx="8496944" cy="720626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Производственный контроль</a:t>
            </a:r>
          </a:p>
        </p:txBody>
      </p:sp>
      <p:sp>
        <p:nvSpPr>
          <p:cNvPr id="8" name="Скругленный прямоугольник 1"/>
          <p:cNvSpPr>
            <a:spLocks noChangeArrowheads="1"/>
          </p:cNvSpPr>
          <p:nvPr/>
        </p:nvSpPr>
        <p:spPr bwMode="auto">
          <a:xfrm>
            <a:off x="484475" y="5663985"/>
            <a:ext cx="8496944" cy="645335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3894281519"/>
              </p:ext>
            </p:extLst>
          </p:nvPr>
        </p:nvGraphicFramePr>
        <p:xfrm>
          <a:off x="554810" y="1484785"/>
          <a:ext cx="7689598" cy="5123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740957413"/>
      </p:ext>
    </p:extLst>
  </p:cSld>
  <p:clrMapOvr>
    <a:masterClrMapping/>
  </p:clrMapOvr>
  <p:transition spd="med">
    <p:cover dir="l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6948264" y="6309320"/>
            <a:ext cx="2026620" cy="40466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>
                <a:latin typeface="Arial"/>
                <a:cs typeface="Arial"/>
              </a:rPr>
              <a:t>14</a:t>
            </a:r>
          </a:p>
          <a:p>
            <a:endParaRPr lang="ru-RU" altLang="ru-RU" sz="1600" dirty="0"/>
          </a:p>
          <a:p>
            <a:endParaRPr lang="ru-RU" altLang="ru-RU" sz="16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5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3" y="161805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Скругленный прямоугольник 1"/>
          <p:cNvSpPr>
            <a:spLocks noChangeArrowheads="1"/>
          </p:cNvSpPr>
          <p:nvPr/>
        </p:nvSpPr>
        <p:spPr bwMode="auto">
          <a:xfrm>
            <a:off x="323528" y="908720"/>
            <a:ext cx="8496944" cy="720626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sz="1600" b="1" dirty="0">
                <a:solidFill>
                  <a:schemeClr val="accent2">
                    <a:lumMod val="50000"/>
                  </a:schemeClr>
                </a:solidFill>
              </a:rPr>
              <a:t>В результате проведенного анализа, основными проблемами</a:t>
            </a:r>
          </a:p>
          <a:p>
            <a:pPr algn="ctr" eaLnBrk="1" hangingPunct="1"/>
            <a:r>
              <a:rPr lang="ru-RU" sz="1600" b="1" dirty="0">
                <a:solidFill>
                  <a:schemeClr val="accent2">
                    <a:lumMod val="50000"/>
                  </a:schemeClr>
                </a:solidFill>
              </a:rPr>
              <a:t>в деятельности эксплуатирующих организаций, связанными с обеспечением промышленной безопасности опасных производственных объектов, являются: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46084" y="2204864"/>
            <a:ext cx="7973726" cy="31393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физический износ зданий и сооружений, технических устройств                                           и оборудования, в связи с истекшими сроками эксплуатации;</a:t>
            </a:r>
            <a:endParaRPr lang="ru-RU"/>
          </a:p>
          <a:p>
            <a:pPr lvl="0" algn="just"/>
            <a:endParaRPr lang="ru-RU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несовершенством систем защиты, блокировок и сигнализации технологического оборудования;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невыполнение на предприятиях планов приведения опасных производственных объектов в соответствие с требованиями промышленной безопасности;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экономические причины.</a:t>
            </a:r>
            <a:endParaRPr lang="ru-RU" dirty="0"/>
          </a:p>
        </p:txBody>
      </p:sp>
      <p:sp>
        <p:nvSpPr>
          <p:cNvPr id="8" name="Скругленный прямоугольник 1"/>
          <p:cNvSpPr>
            <a:spLocks noChangeArrowheads="1"/>
          </p:cNvSpPr>
          <p:nvPr/>
        </p:nvSpPr>
        <p:spPr bwMode="auto">
          <a:xfrm>
            <a:off x="484475" y="5663985"/>
            <a:ext cx="8496944" cy="645335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691427"/>
      </p:ext>
    </p:extLst>
  </p:cSld>
  <p:clrMapOvr>
    <a:masterClrMapping/>
  </p:clrMapOvr>
  <p:transition spd="med">
    <p:cover dir="l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107186" y="2534737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sz="2400" kern="0" dirty="0">
                <a:solidFill>
                  <a:schemeClr val="accent6"/>
                </a:solidFill>
              </a:rPr>
              <a:t>Благодарю за внимание!</a:t>
            </a:r>
            <a:endParaRPr lang="ru-RU" sz="2400" dirty="0">
              <a:solidFill>
                <a:schemeClr val="accent6"/>
              </a:solidFill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7413" name="Group 36"/>
          <p:cNvGrpSpPr>
            <a:grpSpLocks/>
          </p:cNvGrpSpPr>
          <p:nvPr/>
        </p:nvGrpSpPr>
        <p:grpSpPr bwMode="auto">
          <a:xfrm>
            <a:off x="0" y="152400"/>
            <a:ext cx="9144000" cy="1620838"/>
            <a:chOff x="0" y="-235"/>
            <a:chExt cx="5760" cy="1021"/>
          </a:xfrm>
        </p:grpSpPr>
        <p:sp>
          <p:nvSpPr>
            <p:cNvPr id="1742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7428" name="Picture 41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20687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7171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810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/>
              <a:t>2</a:t>
            </a:r>
          </a:p>
          <a:p>
            <a:endParaRPr lang="ru-RU" altLang="ru-RU" sz="1600" dirty="0"/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175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241373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Скругленный прямоугольник 1"/>
          <p:cNvSpPr>
            <a:spLocks noChangeArrowheads="1"/>
          </p:cNvSpPr>
          <p:nvPr/>
        </p:nvSpPr>
        <p:spPr bwMode="auto">
          <a:xfrm>
            <a:off x="688975" y="908720"/>
            <a:ext cx="7843838" cy="99459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b="1" dirty="0">
              <a:solidFill>
                <a:srgbClr val="002060"/>
              </a:solidFill>
            </a:endParaRPr>
          </a:p>
          <a:p>
            <a:pPr algn="ctr" eaLnBrk="1" hangingPunct="1"/>
            <a:r>
              <a:rPr lang="ru-RU" altLang="ru-RU" sz="2400" b="1" dirty="0" smtClean="0">
                <a:solidFill>
                  <a:srgbClr val="002060"/>
                </a:solidFill>
              </a:rPr>
              <a:t>1047 </a:t>
            </a:r>
            <a:r>
              <a:rPr lang="ru-RU" altLang="ru-RU" sz="2400" b="1" dirty="0">
                <a:solidFill>
                  <a:srgbClr val="002060"/>
                </a:solidFill>
              </a:rPr>
              <a:t>поднадзорных организаций</a:t>
            </a:r>
            <a:r>
              <a:rPr lang="en-US" altLang="ru-RU" sz="2400" b="1" dirty="0">
                <a:solidFill>
                  <a:srgbClr val="002060"/>
                </a:solidFill>
              </a:rPr>
              <a:t>:</a:t>
            </a:r>
            <a:endParaRPr lang="ru-RU" altLang="ru-RU" sz="2400" b="1" dirty="0">
              <a:solidFill>
                <a:srgbClr val="002060"/>
              </a:solidFill>
            </a:endParaRPr>
          </a:p>
          <a:p>
            <a:pPr algn="ctr" eaLnBrk="1" hangingPunct="1"/>
            <a:endParaRPr lang="ru-RU" altLang="ru-RU" sz="2400" b="1" dirty="0">
              <a:solidFill>
                <a:srgbClr val="002060"/>
              </a:solidFill>
            </a:endParaRPr>
          </a:p>
          <a:p>
            <a:pPr algn="ctr" eaLnBrk="1" hangingPunct="1">
              <a:spcBef>
                <a:spcPts val="2400"/>
              </a:spcBef>
            </a:pPr>
            <a:endParaRPr lang="ru-RU" altLang="ru-RU" b="1" dirty="0">
              <a:solidFill>
                <a:srgbClr val="C00000"/>
              </a:solidFill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6553200" y="3350567"/>
            <a:ext cx="914400" cy="89943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>
                <a:solidFill>
                  <a:schemeClr val="bg1"/>
                </a:solidFill>
              </a:rPr>
              <a:t>проверено </a:t>
            </a:r>
          </a:p>
          <a:p>
            <a:pPr algn="ctr"/>
            <a:r>
              <a:rPr lang="ru-RU" sz="1800" b="1" dirty="0">
                <a:solidFill>
                  <a:schemeClr val="bg1"/>
                </a:solidFill>
              </a:rPr>
              <a:t>3365</a:t>
            </a:r>
          </a:p>
          <a:p>
            <a:endParaRPr lang="ru-RU" sz="18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855972"/>
              </p:ext>
            </p:extLst>
          </p:nvPr>
        </p:nvGraphicFramePr>
        <p:xfrm>
          <a:off x="827397" y="2157793"/>
          <a:ext cx="7489205" cy="3284984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68075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8084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algn="l"/>
                      <a:r>
                        <a:rPr lang="ru-RU" sz="2000" baseline="0" dirty="0">
                          <a:solidFill>
                            <a:srgbClr val="000066"/>
                          </a:solidFill>
                        </a:rPr>
                        <a:t>   </a:t>
                      </a:r>
                      <a:r>
                        <a:rPr lang="en-US" sz="2000" b="1" baseline="0" dirty="0">
                          <a:solidFill>
                            <a:srgbClr val="000066"/>
                          </a:solidFill>
                        </a:rPr>
                        <a:t>II </a:t>
                      </a:r>
                      <a:r>
                        <a:rPr lang="ru-RU" sz="2000" b="1" baseline="0" dirty="0">
                          <a:solidFill>
                            <a:srgbClr val="000066"/>
                          </a:solidFill>
                        </a:rPr>
                        <a:t>класс опасности </a:t>
                      </a:r>
                    </a:p>
                  </a:txBody>
                  <a:tcPr marL="91452" marR="91452" marT="45743" marB="4574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ru-RU" sz="20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u-RU" sz="2000" b="1" kern="1200" baseline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55722">
                <a:tc>
                  <a:txBody>
                    <a:bodyPr/>
                    <a:lstStyle/>
                    <a:p>
                      <a:pPr algn="l"/>
                      <a:r>
                        <a:rPr lang="ru-RU" sz="2000" b="1" baseline="0" dirty="0">
                          <a:solidFill>
                            <a:srgbClr val="000066"/>
                          </a:solidFill>
                        </a:rPr>
                        <a:t>   </a:t>
                      </a:r>
                      <a:r>
                        <a:rPr lang="en-US" sz="2000" b="1" baseline="0" dirty="0">
                          <a:solidFill>
                            <a:srgbClr val="000066"/>
                          </a:solidFill>
                        </a:rPr>
                        <a:t>III </a:t>
                      </a:r>
                      <a:r>
                        <a:rPr lang="ru-RU" sz="2000" b="1" baseline="0" dirty="0">
                          <a:solidFill>
                            <a:srgbClr val="000066"/>
                          </a:solidFill>
                        </a:rPr>
                        <a:t>класс опасности</a:t>
                      </a:r>
                    </a:p>
                  </a:txBody>
                  <a:tcPr marL="91452" marR="91452" marT="45743" marB="4574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lang="ru-RU" sz="2000" b="1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 </a:t>
                      </a:r>
                      <a:r>
                        <a:rPr lang="ru-RU" sz="20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853</a:t>
                      </a:r>
                      <a:endParaRPr lang="ru-RU" sz="2000" b="1" kern="1200" baseline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00462">
                <a:tc>
                  <a:txBody>
                    <a:bodyPr/>
                    <a:lstStyle/>
                    <a:p>
                      <a:pPr algn="l"/>
                      <a:r>
                        <a:rPr lang="ru-RU" sz="2000" b="1" baseline="0" dirty="0">
                          <a:solidFill>
                            <a:srgbClr val="000066"/>
                          </a:solidFill>
                        </a:rPr>
                        <a:t>   </a:t>
                      </a:r>
                      <a:r>
                        <a:rPr lang="en-US" sz="2000" b="1" baseline="0" dirty="0">
                          <a:solidFill>
                            <a:srgbClr val="000066"/>
                          </a:solidFill>
                        </a:rPr>
                        <a:t>IV</a:t>
                      </a:r>
                      <a:r>
                        <a:rPr lang="ru-RU" sz="2000" b="1" baseline="0" dirty="0">
                          <a:solidFill>
                            <a:srgbClr val="000066"/>
                          </a:solidFill>
                        </a:rPr>
                        <a:t> класс опасности</a:t>
                      </a:r>
                    </a:p>
                  </a:txBody>
                  <a:tcPr marL="91452" marR="91452" marT="45743" marB="4574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    1 </a:t>
                      </a:r>
                      <a:r>
                        <a:rPr lang="ru-RU" sz="20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116</a:t>
                      </a:r>
                      <a:endParaRPr lang="ru-RU" sz="2000" b="1" kern="1200" baseline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08720">
                <a:tc>
                  <a:txBody>
                    <a:bodyPr/>
                    <a:lstStyle/>
                    <a:p>
                      <a:pPr algn="l"/>
                      <a:r>
                        <a:rPr lang="ru-RU" sz="2000" b="1" baseline="0" dirty="0">
                          <a:solidFill>
                            <a:srgbClr val="000066"/>
                          </a:solidFill>
                        </a:rPr>
                        <a:t>   ВСЕГО:</a:t>
                      </a:r>
                    </a:p>
                  </a:txBody>
                  <a:tcPr marL="91452" marR="91452" marT="45743" marB="4574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lang="ru-RU" sz="2000" b="1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2000" b="1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974</a:t>
                      </a:r>
                      <a:endParaRPr lang="ru-RU" sz="2000" b="1" kern="1200" baseline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cover dir="l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/>
              <a:t>3</a:t>
            </a: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102" name="Рисунок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81" y="27215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351257"/>
              </p:ext>
            </p:extLst>
          </p:nvPr>
        </p:nvGraphicFramePr>
        <p:xfrm>
          <a:off x="1043608" y="2276871"/>
          <a:ext cx="7425901" cy="3168353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6411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8471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720974">
                <a:tc>
                  <a:txBody>
                    <a:bodyPr/>
                    <a:lstStyle/>
                    <a:p>
                      <a:pPr algn="ctr"/>
                      <a:r>
                        <a:rPr lang="ru-RU" sz="2000" b="0" baseline="0" dirty="0">
                          <a:solidFill>
                            <a:srgbClr val="000066"/>
                          </a:solidFill>
                        </a:rPr>
                        <a:t>Несчастные случаи </a:t>
                      </a: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0" kern="1200" baseline="0" dirty="0" smtClean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2000" b="0" kern="1200" baseline="0" dirty="0">
                        <a:solidFill>
                          <a:srgbClr val="0000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44737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0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Аварии</a:t>
                      </a: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0" kern="1200" baseline="0" dirty="0" smtClean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2000" b="0" kern="1200" baseline="0" dirty="0">
                        <a:solidFill>
                          <a:srgbClr val="0000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13459" y="216694"/>
            <a:ext cx="7772400" cy="5492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sp>
        <p:nvSpPr>
          <p:cNvPr id="4118" name="Скругленный прямоугольник 1"/>
          <p:cNvSpPr>
            <a:spLocks noChangeArrowheads="1"/>
          </p:cNvSpPr>
          <p:nvPr/>
        </p:nvSpPr>
        <p:spPr bwMode="auto">
          <a:xfrm>
            <a:off x="713460" y="1076435"/>
            <a:ext cx="7772400" cy="64770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altLang="ru-RU" sz="2000" b="1" dirty="0">
                <a:solidFill>
                  <a:srgbClr val="002060"/>
                </a:solidFill>
              </a:rPr>
              <a:t>Аварии, несчастные </a:t>
            </a:r>
            <a:r>
              <a:rPr lang="ru-RU" altLang="ru-RU" sz="2000" b="1" dirty="0" smtClean="0">
                <a:solidFill>
                  <a:srgbClr val="002060"/>
                </a:solidFill>
              </a:rPr>
              <a:t>случаи</a:t>
            </a:r>
            <a:r>
              <a:rPr lang="en-US" altLang="ru-RU" sz="2000" b="1" dirty="0" smtClean="0">
                <a:solidFill>
                  <a:srgbClr val="002060"/>
                </a:solidFill>
              </a:rPr>
              <a:t>:</a:t>
            </a:r>
            <a:endParaRPr lang="ru-RU" altLang="ru-RU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cover dir="l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20687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7171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810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/>
              <a:t>4</a:t>
            </a:r>
          </a:p>
          <a:p>
            <a:endParaRPr lang="ru-RU" altLang="ru-RU" sz="1600" dirty="0"/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175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241373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Скругленный прямоугольник 1"/>
          <p:cNvSpPr>
            <a:spLocks noChangeArrowheads="1"/>
          </p:cNvSpPr>
          <p:nvPr/>
        </p:nvSpPr>
        <p:spPr bwMode="auto">
          <a:xfrm>
            <a:off x="6084168" y="3302990"/>
            <a:ext cx="7843838" cy="99459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b="1" dirty="0">
              <a:solidFill>
                <a:srgbClr val="002060"/>
              </a:solidFill>
            </a:endParaRPr>
          </a:p>
          <a:p>
            <a:pPr algn="ctr" eaLnBrk="1" hangingPunct="1"/>
            <a:endParaRPr lang="ru-RU" altLang="ru-RU" sz="2400" b="1" dirty="0">
              <a:solidFill>
                <a:srgbClr val="002060"/>
              </a:solidFill>
            </a:endParaRPr>
          </a:p>
          <a:p>
            <a:pPr algn="ctr" eaLnBrk="1" hangingPunct="1">
              <a:spcBef>
                <a:spcPts val="2400"/>
              </a:spcBef>
            </a:pPr>
            <a:endParaRPr lang="ru-RU" alt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8095488"/>
              </p:ext>
            </p:extLst>
          </p:nvPr>
        </p:nvGraphicFramePr>
        <p:xfrm>
          <a:off x="979684" y="2038861"/>
          <a:ext cx="7489826" cy="3715397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72010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02433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4538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855199"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>
                          <a:solidFill>
                            <a:srgbClr val="000066"/>
                          </a:solidFill>
                        </a:rPr>
                        <a:t>I</a:t>
                      </a:r>
                      <a:r>
                        <a:rPr lang="ru-RU" sz="2000" b="0" baseline="0" dirty="0" smtClean="0">
                          <a:solidFill>
                            <a:srgbClr val="000066"/>
                          </a:solidFill>
                        </a:rPr>
                        <a:t> квартал:</a:t>
                      </a:r>
                      <a:endParaRPr lang="ru-RU" sz="2000" b="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0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Плановые</a:t>
                      </a: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0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Внеплановые</a:t>
                      </a: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669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baseline="0" dirty="0" smtClean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2025</a:t>
                      </a:r>
                      <a:r>
                        <a:rPr lang="ru-RU" sz="2000" b="0" baseline="0" dirty="0" smtClean="0">
                          <a:solidFill>
                            <a:srgbClr val="000066"/>
                          </a:solidFill>
                        </a:rPr>
                        <a:t>:</a:t>
                      </a:r>
                      <a:endParaRPr lang="ru-RU" sz="2000" b="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0" kern="1200" baseline="0" dirty="0" smtClean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2000" b="0" kern="1200" baseline="0" dirty="0">
                        <a:solidFill>
                          <a:srgbClr val="0000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0" kern="1200" baseline="0" dirty="0" smtClean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ru-RU" sz="2000" b="0" kern="1200" baseline="0" dirty="0">
                        <a:solidFill>
                          <a:srgbClr val="0000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2024</a:t>
                      </a:r>
                      <a:r>
                        <a:rPr lang="ru-RU" sz="2000" b="0" baseline="0" dirty="0">
                          <a:solidFill>
                            <a:srgbClr val="000066"/>
                          </a:solidFill>
                        </a:rPr>
                        <a:t>:</a:t>
                      </a: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0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0" kern="1200" baseline="0" dirty="0" smtClean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ru-RU" sz="2000" b="0" kern="1200" baseline="0" dirty="0">
                        <a:solidFill>
                          <a:srgbClr val="0000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57106">
                <a:tc>
                  <a:txBody>
                    <a:bodyPr/>
                    <a:lstStyle/>
                    <a:p>
                      <a:pPr algn="ctr"/>
                      <a:r>
                        <a:rPr lang="ru-RU" sz="2000" baseline="0" dirty="0">
                          <a:solidFill>
                            <a:srgbClr val="000066"/>
                          </a:solidFill>
                        </a:rPr>
                        <a:t>%</a:t>
                      </a: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0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2400" b="0" kern="1200" baseline="0" dirty="0">
                        <a:solidFill>
                          <a:srgbClr val="0000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↓43</a:t>
                      </a:r>
                      <a:endParaRPr lang="ru-RU" sz="2400" b="0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Скругленный прямоугольник 1"/>
          <p:cNvSpPr>
            <a:spLocks noChangeArrowheads="1"/>
          </p:cNvSpPr>
          <p:nvPr/>
        </p:nvSpPr>
        <p:spPr bwMode="auto">
          <a:xfrm>
            <a:off x="713460" y="1076435"/>
            <a:ext cx="7772400" cy="64770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altLang="ru-RU" sz="2000" b="1" dirty="0">
                <a:solidFill>
                  <a:srgbClr val="002060"/>
                </a:solidFill>
              </a:rPr>
              <a:t>Проведение проверок</a:t>
            </a:r>
          </a:p>
        </p:txBody>
      </p:sp>
      <p:sp>
        <p:nvSpPr>
          <p:cNvPr id="12" name="Скругленный прямоугольник 1"/>
          <p:cNvSpPr>
            <a:spLocks noChangeArrowheads="1"/>
          </p:cNvSpPr>
          <p:nvPr/>
        </p:nvSpPr>
        <p:spPr bwMode="auto">
          <a:xfrm>
            <a:off x="865860" y="5733256"/>
            <a:ext cx="7772400" cy="64770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ru-RU" altLang="ru-RU" sz="1600" b="1" dirty="0"/>
              <a:t>* Плановые проверки в 2024 году запланированы на 4 квартал 2024 г.</a:t>
            </a:r>
          </a:p>
        </p:txBody>
      </p:sp>
    </p:spTree>
    <p:extLst>
      <p:ext uri="{BB962C8B-B14F-4D97-AF65-F5344CB8AC3E}">
        <p14:creationId xmlns:p14="http://schemas.microsoft.com/office/powerpoint/2010/main" val="364969127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20687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7171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810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/>
              <a:t>5</a:t>
            </a:r>
          </a:p>
          <a:p>
            <a:endParaRPr lang="ru-RU" altLang="ru-RU" sz="1600" dirty="0"/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175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241373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Скругленный прямоугольник 1"/>
          <p:cNvSpPr>
            <a:spLocks noChangeArrowheads="1"/>
          </p:cNvSpPr>
          <p:nvPr/>
        </p:nvSpPr>
        <p:spPr bwMode="auto">
          <a:xfrm>
            <a:off x="971600" y="980728"/>
            <a:ext cx="7843838" cy="99459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b="1" dirty="0">
                <a:solidFill>
                  <a:srgbClr val="002060"/>
                </a:solidFill>
              </a:rPr>
              <a:t>Внеплановые проверки </a:t>
            </a:r>
            <a:r>
              <a:rPr lang="en-US" altLang="ru-RU" sz="2400" b="1" dirty="0">
                <a:solidFill>
                  <a:srgbClr val="002060"/>
                </a:solidFill>
              </a:rPr>
              <a:t>:</a:t>
            </a:r>
            <a:endParaRPr lang="ru-RU" altLang="ru-RU" sz="2400" b="1" dirty="0">
              <a:solidFill>
                <a:srgbClr val="002060"/>
              </a:solidFill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6553200" y="3350567"/>
            <a:ext cx="914400" cy="89943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>
                <a:solidFill>
                  <a:schemeClr val="bg1"/>
                </a:solidFill>
              </a:rPr>
              <a:t>проверено </a:t>
            </a:r>
          </a:p>
          <a:p>
            <a:pPr algn="ctr"/>
            <a:r>
              <a:rPr lang="ru-RU" sz="1800" b="1" dirty="0">
                <a:solidFill>
                  <a:schemeClr val="bg1"/>
                </a:solidFill>
              </a:rPr>
              <a:t>3365</a:t>
            </a:r>
          </a:p>
          <a:p>
            <a:endParaRPr lang="ru-RU" sz="1800" b="1" dirty="0">
              <a:solidFill>
                <a:srgbClr val="002060"/>
              </a:solidFill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840816302"/>
              </p:ext>
            </p:extLst>
          </p:nvPr>
        </p:nvGraphicFramePr>
        <p:xfrm>
          <a:off x="539552" y="1700808"/>
          <a:ext cx="7848872" cy="4680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2371982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20687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7171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810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/>
              <a:t>6</a:t>
            </a:r>
          </a:p>
          <a:p>
            <a:endParaRPr lang="ru-RU" altLang="ru-RU" sz="1600" dirty="0"/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175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241373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Скругленный прямоугольник 1"/>
          <p:cNvSpPr>
            <a:spLocks noChangeArrowheads="1"/>
          </p:cNvSpPr>
          <p:nvPr/>
        </p:nvSpPr>
        <p:spPr bwMode="auto">
          <a:xfrm>
            <a:off x="971600" y="980728"/>
            <a:ext cx="7843838" cy="99459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b="1" dirty="0">
                <a:solidFill>
                  <a:srgbClr val="002060"/>
                </a:solidFill>
              </a:rPr>
              <a:t>Внеплановые проверки </a:t>
            </a:r>
            <a:r>
              <a:rPr lang="en-US" altLang="ru-RU" sz="2400" b="1" dirty="0">
                <a:solidFill>
                  <a:srgbClr val="002060"/>
                </a:solidFill>
              </a:rPr>
              <a:t>:</a:t>
            </a:r>
            <a:endParaRPr lang="ru-RU" altLang="ru-RU" sz="2400" b="1" dirty="0">
              <a:solidFill>
                <a:srgbClr val="002060"/>
              </a:solidFill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6553200" y="3350567"/>
            <a:ext cx="914400" cy="89943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>
                <a:solidFill>
                  <a:schemeClr val="bg1"/>
                </a:solidFill>
              </a:rPr>
              <a:t>проверено </a:t>
            </a:r>
          </a:p>
          <a:p>
            <a:pPr algn="ctr"/>
            <a:r>
              <a:rPr lang="ru-RU" sz="1800" b="1" dirty="0">
                <a:solidFill>
                  <a:schemeClr val="bg1"/>
                </a:solidFill>
              </a:rPr>
              <a:t>3365</a:t>
            </a:r>
          </a:p>
          <a:p>
            <a:endParaRPr lang="ru-RU" sz="1800" b="1" dirty="0">
              <a:solidFill>
                <a:srgbClr val="002060"/>
              </a:solidFill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2060274752"/>
              </p:ext>
            </p:extLst>
          </p:nvPr>
        </p:nvGraphicFramePr>
        <p:xfrm>
          <a:off x="539552" y="1556792"/>
          <a:ext cx="7920880" cy="4824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6463952"/>
      </p:ext>
    </p:extLst>
  </p:cSld>
  <p:clrMapOvr>
    <a:masterClrMapping/>
  </p:clrMapOvr>
  <p:transition spd="med">
    <p:cover dir="l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20687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7171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810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/>
              <a:t>7</a:t>
            </a:r>
          </a:p>
          <a:p>
            <a:endParaRPr lang="ru-RU" altLang="ru-RU" sz="1600" dirty="0"/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175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241373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Скругленный прямоугольник 1"/>
          <p:cNvSpPr>
            <a:spLocks noChangeArrowheads="1"/>
          </p:cNvSpPr>
          <p:nvPr/>
        </p:nvSpPr>
        <p:spPr bwMode="auto">
          <a:xfrm>
            <a:off x="688975" y="908720"/>
            <a:ext cx="7843838" cy="99459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b="1" dirty="0">
              <a:solidFill>
                <a:srgbClr val="002060"/>
              </a:solidFill>
            </a:endParaRPr>
          </a:p>
          <a:p>
            <a:pPr algn="ctr" eaLnBrk="1" hangingPunct="1"/>
            <a:r>
              <a:rPr lang="ru-RU" altLang="ru-RU" sz="2000" b="1" dirty="0">
                <a:solidFill>
                  <a:srgbClr val="002060"/>
                </a:solidFill>
              </a:rPr>
              <a:t>По итогам </a:t>
            </a:r>
            <a:r>
              <a:rPr lang="en-US" altLang="ru-RU" sz="2000" b="1" dirty="0">
                <a:solidFill>
                  <a:srgbClr val="002060"/>
                </a:solidFill>
              </a:rPr>
              <a:t>I</a:t>
            </a:r>
            <a:r>
              <a:rPr lang="ru-RU" altLang="ru-RU" sz="2000" b="1" dirty="0" smtClean="0">
                <a:solidFill>
                  <a:srgbClr val="002060"/>
                </a:solidFill>
              </a:rPr>
              <a:t> квартала 2025 </a:t>
            </a:r>
            <a:r>
              <a:rPr lang="ru-RU" altLang="ru-RU" sz="2000" b="1" dirty="0">
                <a:solidFill>
                  <a:srgbClr val="002060"/>
                </a:solidFill>
              </a:rPr>
              <a:t>года</a:t>
            </a:r>
            <a:r>
              <a:rPr lang="en-US" altLang="ru-RU" sz="2000" b="1" dirty="0">
                <a:solidFill>
                  <a:srgbClr val="002060"/>
                </a:solidFill>
              </a:rPr>
              <a:t> </a:t>
            </a:r>
            <a:r>
              <a:rPr lang="ru-RU" altLang="ru-RU" sz="2000" b="1" dirty="0">
                <a:solidFill>
                  <a:srgbClr val="002060"/>
                </a:solidFill>
              </a:rPr>
              <a:t>выявлено и предписано к устранению </a:t>
            </a:r>
            <a:r>
              <a:rPr lang="ru-RU" altLang="ru-RU" sz="2000" b="1" dirty="0" smtClean="0">
                <a:solidFill>
                  <a:srgbClr val="002060"/>
                </a:solidFill>
              </a:rPr>
              <a:t>237 нарушений</a:t>
            </a:r>
            <a:r>
              <a:rPr lang="en-US" altLang="ru-RU" sz="2000" b="1" dirty="0" smtClean="0">
                <a:solidFill>
                  <a:srgbClr val="002060"/>
                </a:solidFill>
              </a:rPr>
              <a:t>:</a:t>
            </a:r>
            <a:endParaRPr lang="ru-RU" altLang="ru-RU" sz="2000" b="1" dirty="0">
              <a:solidFill>
                <a:srgbClr val="002060"/>
              </a:solidFill>
            </a:endParaRPr>
          </a:p>
          <a:p>
            <a:pPr algn="ctr" eaLnBrk="1" hangingPunct="1"/>
            <a:endParaRPr lang="ru-RU" altLang="ru-RU" sz="2400" b="1" dirty="0">
              <a:solidFill>
                <a:srgbClr val="002060"/>
              </a:solidFill>
            </a:endParaRPr>
          </a:p>
          <a:p>
            <a:pPr algn="ctr" eaLnBrk="1" hangingPunct="1">
              <a:spcBef>
                <a:spcPts val="2400"/>
              </a:spcBef>
            </a:pPr>
            <a:endParaRPr lang="ru-RU" altLang="ru-RU" b="1" dirty="0">
              <a:solidFill>
                <a:srgbClr val="C00000"/>
              </a:solidFill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6553200" y="3350567"/>
            <a:ext cx="914400" cy="89943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>
                <a:solidFill>
                  <a:schemeClr val="bg1"/>
                </a:solidFill>
              </a:rPr>
              <a:t>проверено </a:t>
            </a:r>
          </a:p>
          <a:p>
            <a:pPr algn="ctr"/>
            <a:r>
              <a:rPr lang="ru-RU" sz="1800" b="1" dirty="0">
                <a:solidFill>
                  <a:schemeClr val="bg1"/>
                </a:solidFill>
              </a:rPr>
              <a:t>3365</a:t>
            </a:r>
          </a:p>
          <a:p>
            <a:endParaRPr lang="ru-RU" sz="1800" b="1" dirty="0">
              <a:solidFill>
                <a:srgbClr val="002060"/>
              </a:solidFill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255821732"/>
              </p:ext>
            </p:extLst>
          </p:nvPr>
        </p:nvGraphicFramePr>
        <p:xfrm>
          <a:off x="223838" y="1988840"/>
          <a:ext cx="8259828" cy="42470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96366080"/>
      </p:ext>
    </p:extLst>
  </p:cSld>
  <p:clrMapOvr>
    <a:masterClrMapping/>
  </p:clrMapOvr>
  <p:transition spd="med">
    <p:cover dir="l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20687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7171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810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/>
              <a:t>8</a:t>
            </a:r>
          </a:p>
          <a:p>
            <a:endParaRPr lang="ru-RU" altLang="ru-RU" sz="1600" dirty="0"/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175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241373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Скругленный прямоугольник 1"/>
          <p:cNvSpPr>
            <a:spLocks noChangeArrowheads="1"/>
          </p:cNvSpPr>
          <p:nvPr/>
        </p:nvSpPr>
        <p:spPr bwMode="auto">
          <a:xfrm>
            <a:off x="688975" y="908720"/>
            <a:ext cx="7843838" cy="99459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 lIns="91440" tIns="45720" rIns="91440" bIns="45720" anchor="t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b="1" dirty="0">
              <a:solidFill>
                <a:srgbClr val="002060"/>
              </a:solidFill>
            </a:endParaRPr>
          </a:p>
          <a:p>
            <a:pPr algn="ctr" eaLnBrk="1" hangingPunct="1"/>
            <a:r>
              <a:rPr lang="ru-RU" altLang="ru-RU" sz="2000" b="1" dirty="0">
                <a:solidFill>
                  <a:srgbClr val="002060"/>
                </a:solidFill>
                <a:latin typeface="Arial"/>
                <a:cs typeface="Arial"/>
              </a:rPr>
              <a:t>Показатели работы надзорного отдела</a:t>
            </a:r>
            <a:r>
              <a:rPr lang="en-US" altLang="ru-RU" sz="2000" b="1" dirty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endParaRPr lang="ru-RU" altLang="ru-RU" sz="20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algn="ctr" eaLnBrk="1" hangingPunct="1"/>
            <a:endParaRPr lang="ru-RU" altLang="ru-RU" sz="2400" b="1" dirty="0">
              <a:solidFill>
                <a:srgbClr val="002060"/>
              </a:solidFill>
            </a:endParaRPr>
          </a:p>
          <a:p>
            <a:pPr algn="ctr" eaLnBrk="1" hangingPunct="1">
              <a:spcBef>
                <a:spcPts val="2400"/>
              </a:spcBef>
            </a:pPr>
            <a:endParaRPr lang="ru-RU" altLang="ru-RU" b="1" dirty="0">
              <a:solidFill>
                <a:srgbClr val="C00000"/>
              </a:solidFill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6553200" y="3350567"/>
            <a:ext cx="914400" cy="89943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>
                <a:solidFill>
                  <a:schemeClr val="bg1"/>
                </a:solidFill>
              </a:rPr>
              <a:t>проверено </a:t>
            </a:r>
          </a:p>
          <a:p>
            <a:pPr algn="ctr"/>
            <a:r>
              <a:rPr lang="ru-RU" sz="1800" b="1" dirty="0">
                <a:solidFill>
                  <a:schemeClr val="bg1"/>
                </a:solidFill>
              </a:rPr>
              <a:t>3365</a:t>
            </a:r>
          </a:p>
          <a:p>
            <a:endParaRPr lang="ru-RU" sz="18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4142892"/>
              </p:ext>
            </p:extLst>
          </p:nvPr>
        </p:nvGraphicFramePr>
        <p:xfrm>
          <a:off x="323528" y="2564904"/>
          <a:ext cx="8503176" cy="29362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031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936271"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24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1.	Результативность надзора (количество выявленных нарушений, отнесённое к количеству проведённых обследований) за I квартал 2025 года составила 14 нарушений на одно обследование.</a:t>
                      </a:r>
                      <a:endParaRPr lang="ru-RU" sz="2400" b="0" baseline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2400" b="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	Нагрузка инспекторского состава отдела промышленного надзора за I квартал 2025 года составила 1,5 проверки в месяц на одного инспектора.</a:t>
                      </a:r>
                      <a:endParaRPr lang="ru-RU" sz="2400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40232" marR="140232" marT="70115" marB="701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6830014"/>
      </p:ext>
    </p:extLst>
  </p:cSld>
  <p:clrMapOvr>
    <a:masterClrMapping/>
  </p:clrMapOvr>
  <p:transition spd="med">
    <p:cover dir="l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3702263-6BA8-D841-84B5-BA6B9343F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19053"/>
            <a:ext cx="8229600" cy="1401791"/>
          </a:xfrm>
        </p:spPr>
        <p:txBody>
          <a:bodyPr/>
          <a:lstStyle/>
          <a:p>
            <a:r>
              <a:rPr lang="ru-RU" sz="2400" b="1" dirty="0">
                <a:solidFill>
                  <a:schemeClr val="accent2">
                    <a:lumMod val="76000"/>
                  </a:schemeClr>
                </a:solidFill>
                <a:latin typeface="Arial"/>
                <a:cs typeface="Times New Roman"/>
              </a:rPr>
              <a:t>Административное производство:</a:t>
            </a:r>
            <a:endParaRPr lang="ru-RU" sz="2400" b="1">
              <a:solidFill>
                <a:schemeClr val="accent2">
                  <a:lumMod val="76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FC798C6-10C0-A4A4-C57A-92531B008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920844"/>
            <a:ext cx="8229600" cy="3720138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chemeClr val="accent6">
                    <a:lumMod val="49000"/>
                  </a:schemeClr>
                </a:solidFill>
                <a:cs typeface="Times New Roman"/>
              </a:rPr>
              <a:t>За </a:t>
            </a:r>
            <a:r>
              <a:rPr lang="ru-RU" sz="2400" b="1" dirty="0">
                <a:solidFill>
                  <a:schemeClr val="accent6">
                    <a:lumMod val="49000"/>
                  </a:schemeClr>
                </a:solidFill>
                <a:cs typeface="Times New Roman"/>
              </a:rPr>
              <a:t>I квартал 2025 года:</a:t>
            </a:r>
            <a:endParaRPr lang="ru-RU" sz="2400" b="1" dirty="0">
              <a:solidFill>
                <a:schemeClr val="accent6">
                  <a:lumMod val="49000"/>
                </a:schemeClr>
              </a:solidFill>
              <a:latin typeface="Arial"/>
              <a:cs typeface="Times New Roman"/>
            </a:endParaRPr>
          </a:p>
          <a:p>
            <a:pPr marL="0" indent="0" algn="ctr">
              <a:buNone/>
            </a:pPr>
            <a:endParaRPr lang="ru-RU" sz="2400" dirty="0">
              <a:solidFill>
                <a:srgbClr val="000000"/>
              </a:solidFill>
              <a:latin typeface="Arial"/>
              <a:cs typeface="Times New Roman"/>
            </a:endParaRPr>
          </a:p>
          <a:p>
            <a:pPr marL="0" indent="0" algn="just">
              <a:buNone/>
            </a:pPr>
            <a:r>
              <a:rPr lang="ru-RU" sz="2400" dirty="0">
                <a:solidFill>
                  <a:schemeClr val="accent6">
                    <a:lumMod val="49000"/>
                  </a:schemeClr>
                </a:solidFill>
                <a:latin typeface="Arial"/>
                <a:cs typeface="Times New Roman"/>
              </a:rPr>
              <a:t>– вынесено </a:t>
            </a:r>
            <a:r>
              <a:rPr lang="ru-RU" sz="2400" b="1" dirty="0" smtClean="0">
                <a:solidFill>
                  <a:schemeClr val="accent6">
                    <a:lumMod val="49000"/>
                  </a:schemeClr>
                </a:solidFill>
                <a:latin typeface="Arial"/>
                <a:cs typeface="Times New Roman"/>
              </a:rPr>
              <a:t>4</a:t>
            </a:r>
            <a:r>
              <a:rPr lang="ru-RU" sz="2400" dirty="0" smtClean="0">
                <a:solidFill>
                  <a:schemeClr val="accent6">
                    <a:lumMod val="49000"/>
                  </a:schemeClr>
                </a:solidFill>
                <a:latin typeface="Arial"/>
                <a:cs typeface="Times New Roman"/>
              </a:rPr>
              <a:t> предупреждения;</a:t>
            </a:r>
            <a:endParaRPr lang="ru-RU" sz="2400" dirty="0">
              <a:solidFill>
                <a:schemeClr val="accent6">
                  <a:lumMod val="49000"/>
                </a:schemeClr>
              </a:solidFill>
              <a:latin typeface="Arial"/>
              <a:cs typeface="Arial"/>
            </a:endParaRPr>
          </a:p>
          <a:p>
            <a:pPr marL="0" indent="0" algn="just">
              <a:buNone/>
            </a:pPr>
            <a:r>
              <a:rPr lang="ru-RU" sz="2400" dirty="0">
                <a:solidFill>
                  <a:schemeClr val="accent6">
                    <a:lumMod val="49000"/>
                  </a:schemeClr>
                </a:solidFill>
                <a:latin typeface="Arial"/>
                <a:cs typeface="Times New Roman"/>
              </a:rPr>
              <a:t>– наложено </a:t>
            </a:r>
            <a:r>
              <a:rPr lang="ru-RU" sz="2400" b="1" dirty="0" smtClean="0">
                <a:solidFill>
                  <a:schemeClr val="accent6">
                    <a:lumMod val="49000"/>
                  </a:schemeClr>
                </a:solidFill>
                <a:latin typeface="Arial"/>
                <a:cs typeface="Times New Roman"/>
              </a:rPr>
              <a:t>34</a:t>
            </a:r>
            <a:r>
              <a:rPr lang="ru-RU" sz="2400" dirty="0" smtClean="0">
                <a:solidFill>
                  <a:schemeClr val="accent6">
                    <a:lumMod val="49000"/>
                  </a:schemeClr>
                </a:solidFill>
                <a:latin typeface="Arial"/>
                <a:cs typeface="Times New Roman"/>
              </a:rPr>
              <a:t> штрафа;</a:t>
            </a:r>
            <a:endParaRPr lang="ru-RU" sz="2400" dirty="0">
              <a:solidFill>
                <a:schemeClr val="accent6">
                  <a:lumMod val="49000"/>
                </a:schemeClr>
              </a:solidFill>
              <a:latin typeface="Arial"/>
              <a:cs typeface="Arial"/>
            </a:endParaRPr>
          </a:p>
          <a:p>
            <a:pPr marL="0" indent="0" algn="just">
              <a:buNone/>
            </a:pPr>
            <a:r>
              <a:rPr lang="ru-RU" sz="2400" dirty="0">
                <a:solidFill>
                  <a:schemeClr val="accent6">
                    <a:lumMod val="49000"/>
                  </a:schemeClr>
                </a:solidFill>
                <a:latin typeface="Arial"/>
                <a:cs typeface="Times New Roman"/>
              </a:rPr>
              <a:t>– </a:t>
            </a:r>
            <a:r>
              <a:rPr lang="ru-RU" sz="2400" dirty="0">
                <a:solidFill>
                  <a:schemeClr val="accent6">
                    <a:lumMod val="49000"/>
                  </a:schemeClr>
                </a:solidFill>
                <a:cs typeface="Times New Roman"/>
              </a:rPr>
              <a:t>направлен в суд </a:t>
            </a:r>
            <a:r>
              <a:rPr lang="ru-RU" sz="2400" b="1" dirty="0">
                <a:solidFill>
                  <a:schemeClr val="accent6">
                    <a:lumMod val="49000"/>
                  </a:schemeClr>
                </a:solidFill>
                <a:cs typeface="Times New Roman"/>
              </a:rPr>
              <a:t>1</a:t>
            </a:r>
            <a:r>
              <a:rPr lang="ru-RU" sz="2400" dirty="0">
                <a:solidFill>
                  <a:schemeClr val="accent6">
                    <a:lumMod val="49000"/>
                  </a:schemeClr>
                </a:solidFill>
                <a:cs typeface="Times New Roman"/>
              </a:rPr>
              <a:t> протокол о ВЗД, осуществлено </a:t>
            </a:r>
            <a:r>
              <a:rPr lang="ru-RU" sz="2400" dirty="0" smtClean="0">
                <a:solidFill>
                  <a:schemeClr val="accent6">
                    <a:lumMod val="49000"/>
                  </a:schemeClr>
                </a:solidFill>
                <a:cs typeface="Times New Roman"/>
              </a:rPr>
              <a:t/>
            </a:r>
            <a:br>
              <a:rPr lang="ru-RU" sz="2400" dirty="0" smtClean="0">
                <a:solidFill>
                  <a:schemeClr val="accent6">
                    <a:lumMod val="49000"/>
                  </a:schemeClr>
                </a:solidFill>
                <a:cs typeface="Times New Roman"/>
              </a:rPr>
            </a:br>
            <a:r>
              <a:rPr lang="ru-RU" sz="2400" b="1" dirty="0" smtClean="0">
                <a:solidFill>
                  <a:schemeClr val="accent6">
                    <a:lumMod val="49000"/>
                  </a:schemeClr>
                </a:solidFill>
                <a:cs typeface="Times New Roman"/>
              </a:rPr>
              <a:t>1</a:t>
            </a:r>
            <a:r>
              <a:rPr lang="ru-RU" sz="2400" dirty="0" smtClean="0">
                <a:solidFill>
                  <a:schemeClr val="accent6">
                    <a:lumMod val="49000"/>
                  </a:schemeClr>
                </a:solidFill>
                <a:cs typeface="Times New Roman"/>
              </a:rPr>
              <a:t> </a:t>
            </a:r>
            <a:r>
              <a:rPr lang="ru-RU" sz="2400" dirty="0">
                <a:solidFill>
                  <a:schemeClr val="accent6">
                    <a:lumMod val="49000"/>
                  </a:schemeClr>
                </a:solidFill>
                <a:cs typeface="Times New Roman"/>
              </a:rPr>
              <a:t>административное приостановление </a:t>
            </a:r>
            <a:r>
              <a:rPr lang="ru-RU" sz="2400" dirty="0" smtClean="0">
                <a:solidFill>
                  <a:schemeClr val="accent6">
                    <a:lumMod val="49000"/>
                  </a:schemeClr>
                </a:solidFill>
                <a:cs typeface="Times New Roman"/>
              </a:rPr>
              <a:t>деятельности</a:t>
            </a:r>
            <a:r>
              <a:rPr lang="ru-RU" sz="2400" dirty="0" smtClean="0">
                <a:solidFill>
                  <a:schemeClr val="accent6">
                    <a:lumMod val="49000"/>
                  </a:schemeClr>
                </a:solidFill>
                <a:latin typeface="Arial"/>
                <a:cs typeface="Times New Roman"/>
              </a:rPr>
              <a:t>.</a:t>
            </a:r>
            <a:endParaRPr lang="ru-RU" sz="2400" dirty="0">
              <a:solidFill>
                <a:schemeClr val="accent6">
                  <a:lumMod val="49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E0A0C65B-3EC7-B574-D373-9EBE633B8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46719-E1EF-4585-A0C9-5E3C3D1A8013}" type="slidenum">
              <a:rPr lang="ru-RU" altLang="ru-RU"/>
              <a:pPr/>
              <a:t>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05646771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65701</TotalTime>
  <Words>527</Words>
  <Application>Microsoft Office PowerPoint</Application>
  <PresentationFormat>Экран (4:3)</PresentationFormat>
  <Paragraphs>143</Paragraphs>
  <Slides>15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Оформление по умолчанию</vt:lpstr>
      <vt:lpstr>Презентация PowerPoint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Административное производство: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Презентация PowerPoint</vt:lpstr>
    </vt:vector>
  </TitlesOfParts>
  <Company>ГГТН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Копылов</dc:creator>
  <cp:lastModifiedBy>user</cp:lastModifiedBy>
  <cp:revision>2898</cp:revision>
  <cp:lastPrinted>2022-05-30T10:51:55Z</cp:lastPrinted>
  <dcterms:created xsi:type="dcterms:W3CDTF">2000-02-02T11:29:10Z</dcterms:created>
  <dcterms:modified xsi:type="dcterms:W3CDTF">2025-06-09T12:36:39Z</dcterms:modified>
</cp:coreProperties>
</file>