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765" r:id="rId2"/>
    <p:sldId id="838" r:id="rId3"/>
    <p:sldId id="845" r:id="rId4"/>
    <p:sldId id="888" r:id="rId5"/>
    <p:sldId id="881" r:id="rId6"/>
    <p:sldId id="891" r:id="rId7"/>
    <p:sldId id="883" r:id="rId8"/>
    <p:sldId id="884" r:id="rId9"/>
    <p:sldId id="889" r:id="rId10"/>
    <p:sldId id="886" r:id="rId11"/>
    <p:sldId id="849" r:id="rId12"/>
    <p:sldId id="857" r:id="rId13"/>
    <p:sldId id="892" r:id="rId14"/>
    <p:sldId id="887" r:id="rId15"/>
    <p:sldId id="836" r:id="rId16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BC0105-9BC2-4133-8923-F215EE462018}">
          <p14:sldIdLst>
            <p14:sldId id="765"/>
            <p14:sldId id="838"/>
            <p14:sldId id="845"/>
            <p14:sldId id="888"/>
            <p14:sldId id="881"/>
            <p14:sldId id="891"/>
            <p14:sldId id="883"/>
            <p14:sldId id="884"/>
            <p14:sldId id="889"/>
            <p14:sldId id="886"/>
            <p14:sldId id="849"/>
            <p14:sldId id="857"/>
            <p14:sldId id="892"/>
            <p14:sldId id="887"/>
          </p14:sldIdLst>
        </p14:section>
        <p14:section name="Раздел без заголовка" id="{0E3D48F3-C070-4032-852B-829EA8E56468}">
          <p14:sldIdLst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1D54"/>
    <a:srgbClr val="E5FCFF"/>
    <a:srgbClr val="FFFDFB"/>
    <a:srgbClr val="EDFCFD"/>
    <a:srgbClr val="FF0066"/>
    <a:srgbClr val="0FC4EF"/>
    <a:srgbClr val="082FAC"/>
    <a:srgbClr val="F7F7F7"/>
    <a:srgbClr val="EDEFE5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2528C-11C5-4359-A646-0D5BEE56CF3E}" v="3" dt="2024-12-09T18:51:34.942"/>
    <p1510:client id="{358AC63B-F917-457C-A31D-7BD03CC06529}" v="199" dt="2024-12-09T19:34:17.413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89266" autoAdjust="0"/>
  </p:normalViewPr>
  <p:slideViewPr>
    <p:cSldViewPr>
      <p:cViewPr varScale="1">
        <p:scale>
          <a:sx n="100" d="100"/>
          <a:sy n="100" d="100"/>
        </p:scale>
        <p:origin x="780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ь" userId="fea4734f4a4baeb1" providerId="Windows Live" clId="Web-{0132528C-11C5-4359-A646-0D5BEE56CF3E}"/>
    <pc:docChg chg="modSld">
      <pc:chgData name="Гость" userId="fea4734f4a4baeb1" providerId="Windows Live" clId="Web-{0132528C-11C5-4359-A646-0D5BEE56CF3E}" dt="2024-12-09T18:51:34.942" v="2" actId="20577"/>
      <pc:docMkLst>
        <pc:docMk/>
      </pc:docMkLst>
      <pc:sldChg chg="modSp">
        <pc:chgData name="Гость" userId="fea4734f4a4baeb1" providerId="Windows Live" clId="Web-{0132528C-11C5-4359-A646-0D5BEE56CF3E}" dt="2024-12-09T18:51:34.942" v="2" actId="20577"/>
        <pc:sldMkLst>
          <pc:docMk/>
          <pc:sldMk cId="4220727147" sldId="886"/>
        </pc:sldMkLst>
        <pc:spChg chg="mod">
          <ac:chgData name="Гость" userId="fea4734f4a4baeb1" providerId="Windows Live" clId="Web-{0132528C-11C5-4359-A646-0D5BEE56CF3E}" dt="2024-12-09T18:51:34.942" v="2" actId="20577"/>
          <ac:spMkLst>
            <pc:docMk/>
            <pc:sldMk cId="4220727147" sldId="886"/>
            <ac:spMk id="14344" creationId="{00000000-0000-0000-0000-000000000000}"/>
          </ac:spMkLst>
        </pc:spChg>
      </pc:sldChg>
    </pc:docChg>
  </pc:docChgLst>
  <pc:docChgLst>
    <pc:chgData name="Гость" userId="fea4734f4a4baeb1" providerId="Windows Live" clId="Web-{358AC63B-F917-457C-A31D-7BD03CC06529}"/>
    <pc:docChg chg="addSld delSld modSld modSection">
      <pc:chgData name="Гость" userId="fea4734f4a4baeb1" providerId="Windows Live" clId="Web-{358AC63B-F917-457C-A31D-7BD03CC06529}" dt="2024-12-09T19:34:17.413" v="173" actId="20577"/>
      <pc:docMkLst>
        <pc:docMk/>
      </pc:docMkLst>
      <pc:sldChg chg="addSp delSp modSp">
        <pc:chgData name="Гость" userId="fea4734f4a4baeb1" providerId="Windows Live" clId="Web-{358AC63B-F917-457C-A31D-7BD03CC06529}" dt="2024-12-09T19:32:35.691" v="168" actId="20577"/>
        <pc:sldMkLst>
          <pc:docMk/>
          <pc:sldMk cId="738603307" sldId="849"/>
        </pc:sldMkLst>
        <pc:spChg chg="add mod">
          <ac:chgData name="Гость" userId="fea4734f4a4baeb1" providerId="Windows Live" clId="Web-{358AC63B-F917-457C-A31D-7BD03CC06529}" dt="2024-12-09T19:09:10.537" v="90" actId="14100"/>
          <ac:spMkLst>
            <pc:docMk/>
            <pc:sldMk cId="738603307" sldId="849"/>
            <ac:spMk id="2" creationId="{8293CD8F-4350-5C0F-D34E-856781D1B787}"/>
          </ac:spMkLst>
        </pc:spChg>
        <pc:spChg chg="add del mod">
          <ac:chgData name="Гость" userId="fea4734f4a4baeb1" providerId="Windows Live" clId="Web-{358AC63B-F917-457C-A31D-7BD03CC06529}" dt="2024-12-09T19:08:49.911" v="88"/>
          <ac:spMkLst>
            <pc:docMk/>
            <pc:sldMk cId="738603307" sldId="849"/>
            <ac:spMk id="3" creationId="{50E7AD83-EEA8-C336-2F75-F8AC90405970}"/>
          </ac:spMkLst>
        </pc:spChg>
        <pc:spChg chg="mod">
          <ac:chgData name="Гость" userId="fea4734f4a4baeb1" providerId="Windows Live" clId="Web-{358AC63B-F917-457C-A31D-7BD03CC06529}" dt="2024-12-09T19:10:01.851" v="96" actId="14100"/>
          <ac:spMkLst>
            <pc:docMk/>
            <pc:sldMk cId="738603307" sldId="849"/>
            <ac:spMk id="11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9:57.554" v="95" actId="14100"/>
          <ac:spMkLst>
            <pc:docMk/>
            <pc:sldMk cId="738603307" sldId="849"/>
            <ac:spMk id="14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10:34.180" v="100" actId="14100"/>
          <ac:spMkLst>
            <pc:docMk/>
            <pc:sldMk cId="738603307" sldId="849"/>
            <ac:spMk id="22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32:35.691" v="168" actId="20577"/>
          <ac:spMkLst>
            <pc:docMk/>
            <pc:sldMk cId="738603307" sldId="849"/>
            <ac:spMk id="6146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32:41.348" v="169" actId="20577"/>
        <pc:sldMkLst>
          <pc:docMk/>
          <pc:sldMk cId="430508374" sldId="857"/>
        </pc:sldMkLst>
        <pc:spChg chg="mod">
          <ac:chgData name="Гость" userId="fea4734f4a4baeb1" providerId="Windows Live" clId="Web-{358AC63B-F917-457C-A31D-7BD03CC06529}" dt="2024-12-09T19:32:41.348" v="169" actId="20577"/>
          <ac:spMkLst>
            <pc:docMk/>
            <pc:sldMk cId="430508374" sldId="857"/>
            <ac:spMk id="3074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19:05.400" v="107" actId="20577"/>
        <pc:sldMkLst>
          <pc:docMk/>
          <pc:sldMk cId="3126830014" sldId="884"/>
        </pc:sldMkLst>
        <pc:spChg chg="mod">
          <ac:chgData name="Гость" userId="fea4734f4a4baeb1" providerId="Windows Live" clId="Web-{358AC63B-F917-457C-A31D-7BD03CC06529}" dt="2024-12-09T19:19:05.400" v="107" actId="20577"/>
          <ac:spMkLst>
            <pc:docMk/>
            <pc:sldMk cId="3126830014" sldId="884"/>
            <ac:spMk id="7176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32:24.347" v="167" actId="20577"/>
        <pc:sldMkLst>
          <pc:docMk/>
          <pc:sldMk cId="4220727147" sldId="886"/>
        </pc:sldMkLst>
        <pc:spChg chg="mod">
          <ac:chgData name="Гость" userId="fea4734f4a4baeb1" providerId="Windows Live" clId="Web-{358AC63B-F917-457C-A31D-7BD03CC06529}" dt="2024-12-09T19:00:22.973" v="63" actId="1076"/>
          <ac:spMkLst>
            <pc:docMk/>
            <pc:sldMk cId="4220727147" sldId="886"/>
            <ac:spMk id="8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9:38.569" v="92" actId="14100"/>
          <ac:spMkLst>
            <pc:docMk/>
            <pc:sldMk cId="4220727147" sldId="886"/>
            <ac:spMk id="11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9:46.460" v="94" actId="14100"/>
          <ac:spMkLst>
            <pc:docMk/>
            <pc:sldMk cId="4220727147" sldId="886"/>
            <ac:spMk id="17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32:24.347" v="167" actId="20577"/>
          <ac:spMkLst>
            <pc:docMk/>
            <pc:sldMk cId="4220727147" sldId="886"/>
            <ac:spMk id="14338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0:13.645" v="62" actId="20577"/>
          <ac:spMkLst>
            <pc:docMk/>
            <pc:sldMk cId="4220727147" sldId="886"/>
            <ac:spMk id="14344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32:49.161" v="170" actId="20577"/>
        <pc:sldMkLst>
          <pc:docMk/>
          <pc:sldMk cId="2330691427" sldId="887"/>
        </pc:sldMkLst>
        <pc:spChg chg="mod">
          <ac:chgData name="Гость" userId="fea4734f4a4baeb1" providerId="Windows Live" clId="Web-{358AC63B-F917-457C-A31D-7BD03CC06529}" dt="2024-12-09T19:11:27.463" v="102" actId="20577"/>
          <ac:spMkLst>
            <pc:docMk/>
            <pc:sldMk cId="2330691427" sldId="887"/>
            <ac:spMk id="3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32:49.161" v="170" actId="20577"/>
          <ac:spMkLst>
            <pc:docMk/>
            <pc:sldMk cId="2330691427" sldId="887"/>
            <ac:spMk id="3074" creationId="{00000000-0000-0000-0000-000000000000}"/>
          </ac:spMkLst>
        </pc:spChg>
      </pc:sldChg>
      <pc:sldChg chg="new del">
        <pc:chgData name="Гость" userId="fea4734f4a4baeb1" providerId="Windows Live" clId="Web-{358AC63B-F917-457C-A31D-7BD03CC06529}" dt="2024-12-09T19:20:21.480" v="109"/>
        <pc:sldMkLst>
          <pc:docMk/>
          <pc:sldMk cId="582918507" sldId="889"/>
        </pc:sldMkLst>
      </pc:sldChg>
      <pc:sldChg chg="modSp new">
        <pc:chgData name="Гость" userId="fea4734f4a4baeb1" providerId="Windows Live" clId="Web-{358AC63B-F917-457C-A31D-7BD03CC06529}" dt="2024-12-09T19:34:17.413" v="173" actId="20577"/>
        <pc:sldMkLst>
          <pc:docMk/>
          <pc:sldMk cId="1405646771" sldId="889"/>
        </pc:sldMkLst>
        <pc:spChg chg="mod">
          <ac:chgData name="Гость" userId="fea4734f4a4baeb1" providerId="Windows Live" clId="Web-{358AC63B-F917-457C-A31D-7BD03CC06529}" dt="2024-12-09T19:31:01.126" v="166" actId="14100"/>
          <ac:spMkLst>
            <pc:docMk/>
            <pc:sldMk cId="1405646771" sldId="889"/>
            <ac:spMk id="2" creationId="{13702263-6BA8-D841-84B5-BA6B9343F7B0}"/>
          </ac:spMkLst>
        </pc:spChg>
        <pc:spChg chg="mod">
          <ac:chgData name="Гость" userId="fea4734f4a4baeb1" providerId="Windows Live" clId="Web-{358AC63B-F917-457C-A31D-7BD03CC06529}" dt="2024-12-09T19:34:17.413" v="173" actId="20577"/>
          <ac:spMkLst>
            <pc:docMk/>
            <pc:sldMk cId="1405646771" sldId="889"/>
            <ac:spMk id="3" creationId="{BFC798C6-10C0-A4A4-C57A-92531B00899E}"/>
          </ac:spMkLst>
        </pc:spChg>
      </pc:sldChg>
      <pc:sldChg chg="new del">
        <pc:chgData name="Гость" userId="fea4734f4a4baeb1" providerId="Windows Live" clId="Web-{358AC63B-F917-457C-A31D-7BD03CC06529}" dt="2024-12-09T19:21:00.997" v="111"/>
        <pc:sldMkLst>
          <pc:docMk/>
          <pc:sldMk cId="2298121174" sldId="88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КВП</a:t>
            </a:r>
            <a:endParaRPr lang="ru-RU" sz="24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69"/>
          <c:w val="0.87360633764707374"/>
          <c:h val="0.70370398622047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8743707376040731E-2"/>
                  <c:y val="-8.4154428745325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421090826809142E-2"/>
                  <c:y val="-7.40616952741563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48351406418655E-2"/>
                      <c:h val="9.49310573528075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934184"/>
        <c:axId val="163942760"/>
        <c:axId val="0"/>
      </c:bar3DChart>
      <c:catAx>
        <c:axId val="16393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942760"/>
        <c:crosses val="autoZero"/>
        <c:auto val="1"/>
        <c:lblAlgn val="ctr"/>
        <c:lblOffset val="100"/>
        <c:noMultiLvlLbl val="0"/>
      </c:catAx>
      <c:valAx>
        <c:axId val="16394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93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2000" b="1" i="0" u="none" strike="noStrike" baseline="0" dirty="0" smtClean="0">
                <a:effectLst/>
              </a:rPr>
              <a:t>Оценки соблюдения лицензионных требований</a:t>
            </a:r>
            <a:endParaRPr lang="ru-RU" sz="20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812364282756461"/>
          <c:y val="4.4746503492880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69"/>
          <c:w val="0.87360633764707374"/>
          <c:h val="0.70370398622047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7850743856743191E-2"/>
                  <c:y val="-0.11039577961093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4068790336427145E-2"/>
                  <c:y val="-6.908163760181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48351406418655E-2"/>
                      <c:h val="9.49310573528075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349744"/>
        <c:axId val="164381960"/>
        <c:axId val="0"/>
      </c:bar3DChart>
      <c:catAx>
        <c:axId val="16434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381960"/>
        <c:crosses val="autoZero"/>
        <c:auto val="1"/>
        <c:lblAlgn val="ctr"/>
        <c:lblOffset val="100"/>
        <c:noMultiLvlLbl val="0"/>
      </c:catAx>
      <c:valAx>
        <c:axId val="16438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34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pPr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0247"/>
                        <a:gd name="adj2" fmla="val 1326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7.376630602961709E-2"/>
                      <c:h val="9.509948912738661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4446541743968516"/>
                  <c:y val="-0.1647575362363543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9C3022F-6727-4A71-B9F4-D8776BE2850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2000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097"/>
                        <a:gd name="adj2" fmla="val 3425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7173970208580601E-2"/>
                      <c:h val="9.179319183423211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1191395268763456E-2"/>
                  <c:y val="5.29855214693880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59190142942445"/>
                      <c:h val="9.179319183423211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9151672407706314"/>
                  <c:y val="4.2366944442591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Лист1!$A$2:$A$3</c:f>
              <c:strCache>
                <c:ptCount val="2"/>
                <c:pt idx="0">
                  <c:v>I квартал 2024</c:v>
                </c:pt>
                <c:pt idx="1">
                  <c:v>I квартал 2025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105</c:v>
                </c:pt>
                <c:pt idx="1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67346680826753"/>
          <c:y val="0.373699890771164"/>
          <c:w val="0.23010115949145671"/>
          <c:h val="0.183822783218551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36245972669721"/>
          <c:y val="0.13752496532038688"/>
          <c:w val="0.87360633764707374"/>
          <c:h val="0.70370398622047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6116322335705976E-2"/>
                  <c:y val="-4.184610508038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9417732890582E-2"/>
                  <c:y val="-4.928258466266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90366804610592E-2"/>
                  <c:y val="-5.835860305047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Информационные письма</c:v>
                </c:pt>
                <c:pt idx="1">
                  <c:v>Предостережения</c:v>
                </c:pt>
                <c:pt idx="2">
                  <c:v>Консультирование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422</c:v>
                </c:pt>
                <c:pt idx="1">
                  <c:v>213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7421329437507656E-2"/>
                  <c:y val="-4.14081139994753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22145006799974E-2"/>
                  <c:y val="-3.49198343597367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957850072266455E-2"/>
                  <c:y val="-5.69329850224226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Информационные письма</c:v>
                </c:pt>
                <c:pt idx="1">
                  <c:v>Предостережения</c:v>
                </c:pt>
                <c:pt idx="2">
                  <c:v>Консультирование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362</c:v>
                </c:pt>
                <c:pt idx="1">
                  <c:v>295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955048"/>
        <c:axId val="165627584"/>
        <c:axId val="0"/>
      </c:bar3DChart>
      <c:catAx>
        <c:axId val="16495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627584"/>
        <c:crosses val="autoZero"/>
        <c:auto val="1"/>
        <c:lblAlgn val="ctr"/>
        <c:lblOffset val="100"/>
        <c:noMultiLvlLbl val="0"/>
      </c:catAx>
      <c:valAx>
        <c:axId val="16562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95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95624218587238"/>
          <c:y val="3.7238156017301821E-2"/>
          <c:w val="0.52963496921425546"/>
          <c:h val="7.44416354966825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36245972669721"/>
          <c:y val="0.13752496532038688"/>
          <c:w val="0.87360633764707374"/>
          <c:h val="0.70370398622047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2023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4331048255058327E-3"/>
                  <c:y val="0.220909506826727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847696069429525E-4"/>
                  <c:y val="0.292795476122069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116322335705976E-2"/>
                  <c:y val="-7.3231513237434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0.68100000000000005</c:v>
                </c:pt>
                <c:pt idx="1">
                  <c:v>0.94699999999999995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2024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6.5556092789252E-4"/>
                  <c:y val="0.280839334565850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515817862000068E-3"/>
                  <c:y val="0.257581695876481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714689896663E-3"/>
                  <c:y val="7.4444820931133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0.85499999999999998</c:v>
                </c:pt>
                <c:pt idx="1">
                  <c:v>0.97799999999999998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233760"/>
        <c:axId val="165912656"/>
        <c:axId val="0"/>
      </c:bar3DChart>
      <c:catAx>
        <c:axId val="16323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912656"/>
        <c:crosses val="autoZero"/>
        <c:auto val="1"/>
        <c:lblAlgn val="ctr"/>
        <c:lblOffset val="100"/>
        <c:noMultiLvlLbl val="0"/>
      </c:catAx>
      <c:valAx>
        <c:axId val="16591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3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95624218587238"/>
          <c:y val="3.7238156017301821E-2"/>
          <c:w val="0.52963496921425546"/>
          <c:h val="7.44416354966825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7985"/>
            <a:ext cx="4986633" cy="4463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7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6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6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2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96942" y="2060848"/>
            <a:ext cx="8964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«Основные показатели надзорной деятельности отдела общего промышленного надзора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по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Владимирской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Ивановской областям за I квартал 2025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года»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j-lt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начальника отдела общего промышленного надзора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Владимирской и Ивановской областям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Шишова Дмитрия Николаевича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Arial"/>
                <a:cs typeface="Arial"/>
              </a:rPr>
              <a:t>10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35453" y="21147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0" y="244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674517" y="1043854"/>
            <a:ext cx="8047038" cy="116151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По состоянию на 1 января 2025 г. на территории двух областей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деятельность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без лицензии осуществляло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46 организаций</a:t>
            </a:r>
            <a:endParaRPr lang="ru-RU" sz="2000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08464" y="2333506"/>
            <a:ext cx="8527072" cy="78844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r>
              <a:rPr lang="ru-RU" sz="1600" dirty="0">
                <a:latin typeface="Arial"/>
                <a:cs typeface="Times New Roman"/>
              </a:rPr>
              <a:t>В адрес всех предприятий, эксплуатирующих ОПО без лицензии, объявлены предостережения о недопустимости нарушения обязательных требований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08464" y="3435844"/>
            <a:ext cx="8527072" cy="113108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/>
              <a:t>В</a:t>
            </a:r>
            <a:r>
              <a:rPr lang="ru-RU" sz="1600" dirty="0" smtClean="0"/>
              <a:t> </a:t>
            </a:r>
            <a:r>
              <a:rPr lang="ru-RU" sz="1600" dirty="0"/>
              <a:t>отношении 1 организации проведено внеплановое контрольное (надзорное) мероприятие по индикатору риска ПБ3, по результатам которого была применена мера административного воздействия в виде административного приостановления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8045" y="2340504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491695" y="3942138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308464" y="4963265"/>
            <a:ext cx="8527072" cy="1289089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/>
              <a:t>В адрес </a:t>
            </a:r>
            <a:r>
              <a:rPr lang="ru-RU" sz="1600" dirty="0" smtClean="0"/>
              <a:t>46 предприятий, эксплуатирующих </a:t>
            </a:r>
            <a:r>
              <a:rPr lang="ru-RU" sz="1600" dirty="0"/>
              <a:t>ОПО без лицензии, направлены письма о принятии мер в органы прокуратуры, правоохранительные органы, территориальные органы ФСБ России, заместителям Председателя Правительства Владимирской и Ивановской областей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1696" y="5427161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220727147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Arial"/>
                <a:cs typeface="Arial"/>
              </a:rPr>
              <a:t>11</a:t>
            </a:r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545419" y="904377"/>
            <a:ext cx="6408738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8298" y="902590"/>
            <a:ext cx="8458314" cy="4923960"/>
            <a:chOff x="1117492" y="990906"/>
            <a:chExt cx="7259141" cy="590575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142580" y="3935373"/>
              <a:ext cx="7233167" cy="2112295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/>
              <a:endParaRPr lang="ru-RU" sz="1600" dirty="0">
                <a:cs typeface="Arial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42580" y="990906"/>
              <a:ext cx="7233167" cy="2534139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/>
              <a:r>
                <a:rPr lang="ru-RU" sz="1600" dirty="0"/>
                <a:t>Организовано взаимодействие с ресурсоснабжающими организациями и органами местного самоуправления с целью установления организаций, осуществляющих эксплуатацию опасных производственных объектов. </a:t>
              </a:r>
              <a:endParaRPr lang="ru-RU" sz="1600" dirty="0">
                <a:cs typeface="Arial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4295" y="1692878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598172" y="4075190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/>
          <p:cNvSpPr txBox="1"/>
          <p:nvPr/>
        </p:nvSpPr>
        <p:spPr>
          <a:xfrm>
            <a:off x="467544" y="5687318"/>
            <a:ext cx="8299068" cy="646331"/>
          </a:xfrm>
          <a:prstGeom prst="rect">
            <a:avLst/>
          </a:prstGeom>
          <a:solidFill>
            <a:schemeClr val="accent5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По итогам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квартала 2025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года Управлением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выдано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11 лицензий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на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территории Владимирской и Ивановской областей.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293CD8F-4350-5C0F-D34E-856781D1B787}"/>
              </a:ext>
            </a:extLst>
          </p:cNvPr>
          <p:cNvSpPr txBox="1"/>
          <p:nvPr/>
        </p:nvSpPr>
        <p:spPr>
          <a:xfrm>
            <a:off x="998548" y="3593087"/>
            <a:ext cx="741337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/>
              <a:t>На основании полученной информации новым эксплуатирующим организациям объявлены предостережения о недопустимости нарушения обязательных требований, предложено зарегистрировать объекты в государственном реестре опасных производственных объектов и получить лицензию на осуществление лицензируемого вида деятельности​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0330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Arial"/>
                <a:cs typeface="Arial"/>
              </a:rPr>
              <a:t>12</a:t>
            </a:r>
            <a:endParaRPr lang="ru-RU" altLang="ru-RU" sz="1600" dirty="0"/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Профилактические мероприятия</a:t>
            </a:r>
          </a:p>
          <a:p>
            <a:pPr algn="ctr" eaLnBrk="1" hangingPunct="1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81845311"/>
              </p:ext>
            </p:extLst>
          </p:nvPr>
        </p:nvGraphicFramePr>
        <p:xfrm>
          <a:off x="554810" y="1484785"/>
          <a:ext cx="7689598" cy="5123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0508374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Arial"/>
                <a:cs typeface="Arial"/>
              </a:rPr>
              <a:t>13</a:t>
            </a:r>
            <a:endParaRPr lang="ru-RU" altLang="ru-RU" sz="1600" dirty="0"/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Производственный контроль</a:t>
            </a:r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94281519"/>
              </p:ext>
            </p:extLst>
          </p:nvPr>
        </p:nvGraphicFramePr>
        <p:xfrm>
          <a:off x="554810" y="1484785"/>
          <a:ext cx="7689598" cy="5123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0957413"/>
      </p:ext>
    </p:extLst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Arial"/>
                <a:cs typeface="Arial"/>
              </a:rPr>
              <a:t>14</a:t>
            </a:r>
          </a:p>
          <a:p>
            <a:endParaRPr lang="ru-RU" altLang="ru-RU" sz="1600" dirty="0"/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результате проведенного анализа, основными проблемами</a:t>
            </a:r>
          </a:p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деятельности эксплуатирующих организаций, связанными с обеспечением промышленной безопасности опасных производственных объектов, являются: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084" y="2204864"/>
            <a:ext cx="7973726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физический износ зданий и сооружений, технических устройств                                           и оборудования, в связи с истекшими сроками эксплуатации;</a:t>
            </a:r>
            <a:endParaRPr lang="ru-RU"/>
          </a:p>
          <a:p>
            <a:pPr lvl="0"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несовершенством систем защиты, блокировок и сигнализации технологического оборудования;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невыполнение на предприятиях планов приведения опасных производственных объектов в соответствие с требованиями промышленной безопасности;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экономические причины.</a:t>
            </a:r>
            <a:endParaRPr lang="ru-RU" dirty="0"/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1427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0718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2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1047 </a:t>
            </a:r>
            <a:r>
              <a:rPr lang="ru-RU" altLang="ru-RU" sz="2400" b="1" dirty="0">
                <a:solidFill>
                  <a:srgbClr val="002060"/>
                </a:solidFill>
              </a:rPr>
              <a:t>поднадзорных организаций</a:t>
            </a:r>
            <a:r>
              <a:rPr lang="en-US" altLang="ru-RU" sz="2400" b="1" dirty="0">
                <a:solidFill>
                  <a:srgbClr val="002060"/>
                </a:solidFill>
              </a:rPr>
              <a:t>:</a:t>
            </a:r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55972"/>
              </p:ext>
            </p:extLst>
          </p:nvPr>
        </p:nvGraphicFramePr>
        <p:xfrm>
          <a:off x="827397" y="2157793"/>
          <a:ext cx="7489205" cy="32849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07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>
                          <a:solidFill>
                            <a:srgbClr val="000066"/>
                          </a:solidFill>
                        </a:rPr>
                        <a:t>II </a:t>
                      </a:r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класс опасности 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572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>
                          <a:solidFill>
                            <a:srgbClr val="000066"/>
                          </a:solidFill>
                        </a:rPr>
                        <a:t>III </a:t>
                      </a:r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класс опасности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853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046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>
                          <a:solidFill>
                            <a:srgbClr val="000066"/>
                          </a:solidFill>
                        </a:rPr>
                        <a:t>IV</a:t>
                      </a:r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класс опасности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1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8720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  ВСЕГО: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974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51257"/>
              </p:ext>
            </p:extLst>
          </p:nvPr>
        </p:nvGraphicFramePr>
        <p:xfrm>
          <a:off x="1043608" y="2276871"/>
          <a:ext cx="7425901" cy="316835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41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47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20974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>
                          <a:solidFill>
                            <a:srgbClr val="000066"/>
                          </a:solidFill>
                        </a:rPr>
                        <a:t>Несчастные случаи 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73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Аварии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rgbClr val="002060"/>
                </a:solidFill>
              </a:rPr>
              <a:t>Аварии, несчастные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случаи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084168" y="330299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095488"/>
              </p:ext>
            </p:extLst>
          </p:nvPr>
        </p:nvGraphicFramePr>
        <p:xfrm>
          <a:off x="979684" y="2038861"/>
          <a:ext cx="7489826" cy="371539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201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5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55199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66"/>
                          </a:solidFill>
                        </a:rPr>
                        <a:t>I</a:t>
                      </a:r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</a:rPr>
                        <a:t> квартал:</a:t>
                      </a:r>
                      <a:endParaRPr lang="ru-RU" sz="2000" b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Плановые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Внеплановые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</a:rPr>
                        <a:t>:</a:t>
                      </a:r>
                      <a:endParaRPr lang="ru-RU" sz="2000" b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r>
                        <a:rPr lang="ru-RU" sz="2000" b="0" baseline="0" dirty="0">
                          <a:solidFill>
                            <a:srgbClr val="000066"/>
                          </a:solidFill>
                        </a:rPr>
                        <a:t>: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7106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4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↓43</a:t>
                      </a:r>
                      <a:endParaRPr lang="ru-RU" sz="24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rgbClr val="002060"/>
                </a:solidFill>
              </a:rPr>
              <a:t>Проведение проверок</a:t>
            </a:r>
          </a:p>
        </p:txBody>
      </p:sp>
      <p:sp>
        <p:nvSpPr>
          <p:cNvPr id="12" name="Скругленный прямоугольник 1"/>
          <p:cNvSpPr>
            <a:spLocks noChangeArrowheads="1"/>
          </p:cNvSpPr>
          <p:nvPr/>
        </p:nvSpPr>
        <p:spPr bwMode="auto">
          <a:xfrm>
            <a:off x="865860" y="5733256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ru-RU" altLang="ru-RU" sz="1600" b="1" dirty="0"/>
              <a:t>* Плановые проверки в 2024 году запланированы на 4 квартал 2024 г.</a:t>
            </a:r>
          </a:p>
        </p:txBody>
      </p:sp>
    </p:spTree>
    <p:extLst>
      <p:ext uri="{BB962C8B-B14F-4D97-AF65-F5344CB8AC3E}">
        <p14:creationId xmlns:p14="http://schemas.microsoft.com/office/powerpoint/2010/main" val="36496912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</a:rPr>
              <a:t>Внеплановые проверки </a:t>
            </a:r>
            <a:r>
              <a:rPr lang="en-US" altLang="ru-RU" sz="2400" b="1" dirty="0">
                <a:solidFill>
                  <a:srgbClr val="002060"/>
                </a:solidFill>
              </a:rPr>
              <a:t>: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40816302"/>
              </p:ext>
            </p:extLst>
          </p:nvPr>
        </p:nvGraphicFramePr>
        <p:xfrm>
          <a:off x="539552" y="1700808"/>
          <a:ext cx="7848872" cy="4680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7198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</a:rPr>
              <a:t>Внеплановые проверки </a:t>
            </a:r>
            <a:r>
              <a:rPr lang="en-US" altLang="ru-RU" sz="2400" b="1" dirty="0">
                <a:solidFill>
                  <a:srgbClr val="002060"/>
                </a:solidFill>
              </a:rPr>
              <a:t>: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60274752"/>
              </p:ext>
            </p:extLst>
          </p:nvPr>
        </p:nvGraphicFramePr>
        <p:xfrm>
          <a:off x="539552" y="1556792"/>
          <a:ext cx="7920880" cy="482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463952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7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</a:rPr>
              <a:t>По итогам </a:t>
            </a:r>
            <a:r>
              <a:rPr lang="en-US" altLang="ru-RU" sz="2000" b="1" dirty="0">
                <a:solidFill>
                  <a:srgbClr val="002060"/>
                </a:solidFill>
              </a:rPr>
              <a:t>I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квартала 2025 </a:t>
            </a:r>
            <a:r>
              <a:rPr lang="ru-RU" altLang="ru-RU" sz="2000" b="1" dirty="0">
                <a:solidFill>
                  <a:srgbClr val="002060"/>
                </a:solidFill>
              </a:rPr>
              <a:t>года</a:t>
            </a:r>
            <a:r>
              <a:rPr lang="en-US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</a:rPr>
              <a:t>выявлено и предписано к устранению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237 нарушений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5821732"/>
              </p:ext>
            </p:extLst>
          </p:nvPr>
        </p:nvGraphicFramePr>
        <p:xfrm>
          <a:off x="223838" y="1988840"/>
          <a:ext cx="8259828" cy="424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6366080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8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Arial"/>
                <a:cs typeface="Arial"/>
              </a:rPr>
              <a:t>Показатели работы надзорного отдела</a:t>
            </a:r>
            <a:r>
              <a:rPr lang="en-US" altLang="ru-RU" sz="2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altLang="ru-RU" sz="2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42892"/>
              </p:ext>
            </p:extLst>
          </p:nvPr>
        </p:nvGraphicFramePr>
        <p:xfrm>
          <a:off x="323528" y="2564904"/>
          <a:ext cx="8503176" cy="293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362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	Результативность надзора (количество выявленных нарушений, отнесённое к количеству проведённых обследований) за I квартал 2025 года составила 14 нарушений на одно обследование.</a:t>
                      </a:r>
                      <a:endParaRPr lang="ru-RU" sz="2400" b="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	Нагрузка инспекторского состава отдела промышленного надзора за I квартал 2025 года составила 1,5 проверки в месяц на одного инспектора.</a:t>
                      </a:r>
                      <a:endParaRPr lang="ru-R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232" marR="140232" marT="70115" marB="7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30014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702263-6BA8-D841-84B5-BA6B9343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053"/>
            <a:ext cx="8229600" cy="1401791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6000"/>
                  </a:schemeClr>
                </a:solidFill>
                <a:latin typeface="Arial"/>
                <a:cs typeface="Times New Roman"/>
              </a:rPr>
              <a:t>Административное производство:</a:t>
            </a:r>
            <a:endParaRPr lang="ru-RU" sz="2400" b="1">
              <a:solidFill>
                <a:schemeClr val="accent2">
                  <a:lumMod val="76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C798C6-10C0-A4A4-C57A-92531B00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20844"/>
            <a:ext cx="8229600" cy="3720138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За </a:t>
            </a:r>
            <a:r>
              <a:rPr lang="ru-RU" sz="2400" b="1" dirty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I квартал 2025 года:</a:t>
            </a:r>
            <a:endParaRPr lang="ru-RU" sz="2400" b="1" dirty="0">
              <a:solidFill>
                <a:schemeClr val="accent6">
                  <a:lumMod val="49000"/>
                </a:schemeClr>
              </a:solidFill>
              <a:latin typeface="Arial"/>
              <a:cs typeface="Times New Roman"/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– вынесено </a:t>
            </a:r>
            <a:r>
              <a:rPr lang="ru-RU" sz="2400" b="1" dirty="0" smtClean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4</a:t>
            </a:r>
            <a:r>
              <a:rPr lang="ru-RU" sz="2400" dirty="0" smtClean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 предупреждения;</a:t>
            </a:r>
            <a:endParaRPr lang="ru-RU" sz="2400" dirty="0">
              <a:solidFill>
                <a:schemeClr val="accent6">
                  <a:lumMod val="49000"/>
                </a:schemeClr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– наложено </a:t>
            </a:r>
            <a:r>
              <a:rPr lang="ru-RU" sz="2400" b="1" dirty="0" smtClean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34</a:t>
            </a:r>
            <a:r>
              <a:rPr lang="ru-RU" sz="2400" dirty="0" smtClean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 штрафа;</a:t>
            </a:r>
            <a:endParaRPr lang="ru-RU" sz="2400" dirty="0">
              <a:solidFill>
                <a:schemeClr val="accent6">
                  <a:lumMod val="49000"/>
                </a:schemeClr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– </a:t>
            </a:r>
            <a:r>
              <a:rPr lang="ru-RU" sz="2400" dirty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направлен в суд </a:t>
            </a:r>
            <a:r>
              <a:rPr lang="ru-RU" sz="2400" b="1" dirty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1</a:t>
            </a:r>
            <a:r>
              <a:rPr lang="ru-RU" sz="2400" dirty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 протокол о ВЗД, осуществлено </a:t>
            </a:r>
            <a:r>
              <a:rPr lang="ru-RU" sz="2400" dirty="0" smtClean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/>
            </a:r>
            <a:br>
              <a:rPr lang="ru-RU" sz="2400" dirty="0" smtClean="0">
                <a:solidFill>
                  <a:schemeClr val="accent6">
                    <a:lumMod val="49000"/>
                  </a:schemeClr>
                </a:solidFill>
                <a:cs typeface="Times New Roman"/>
              </a:rPr>
            </a:br>
            <a:r>
              <a:rPr lang="ru-RU" sz="2400" b="1" dirty="0" smtClean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1</a:t>
            </a:r>
            <a:r>
              <a:rPr lang="ru-RU" sz="2400" dirty="0" smtClean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 </a:t>
            </a:r>
            <a:r>
              <a:rPr lang="ru-RU" sz="2400" dirty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административное приостановление </a:t>
            </a:r>
            <a:r>
              <a:rPr lang="ru-RU" sz="2400" dirty="0" smtClean="0">
                <a:solidFill>
                  <a:schemeClr val="accent6">
                    <a:lumMod val="49000"/>
                  </a:schemeClr>
                </a:solidFill>
                <a:cs typeface="Times New Roman"/>
              </a:rPr>
              <a:t>деятельности</a:t>
            </a:r>
            <a:r>
              <a:rPr lang="ru-RU" sz="2400" dirty="0" smtClean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.</a:t>
            </a:r>
            <a:endParaRPr lang="ru-RU" sz="2400" dirty="0">
              <a:solidFill>
                <a:schemeClr val="accent6">
                  <a:lumMod val="49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0A0C65B-3EC7-B574-D373-9EBE633B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6719-E1EF-4585-A0C9-5E3C3D1A8013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64677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65701</TotalTime>
  <Words>527</Words>
  <Application>Microsoft Office PowerPoint</Application>
  <PresentationFormat>Экран (4:3)</PresentationFormat>
  <Paragraphs>143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Административное производство: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2898</cp:revision>
  <cp:lastPrinted>2022-05-30T10:51:55Z</cp:lastPrinted>
  <dcterms:created xsi:type="dcterms:W3CDTF">2000-02-02T11:29:10Z</dcterms:created>
  <dcterms:modified xsi:type="dcterms:W3CDTF">2025-06-09T12:36:39Z</dcterms:modified>
</cp:coreProperties>
</file>